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y="6858000" cx="12192000"/>
  <p:notesSz cx="6858000" cy="9144000"/>
  <p:embeddedFontLst>
    <p:embeddedFont>
      <p:font typeface="Plus Jakarta Sans ExtraBold"/>
      <p:bold r:id="rId31"/>
      <p:boldItalic r:id="rId32"/>
    </p:embeddedFont>
    <p:embeddedFont>
      <p:font typeface="Plus Jakarta Sans"/>
      <p:regular r:id="rId33"/>
      <p:bold r:id="rId34"/>
      <p:italic r:id="rId35"/>
      <p:boldItalic r:id="rId36"/>
    </p:embeddedFont>
    <p:embeddedFont>
      <p:font typeface="Montserrat Black"/>
      <p:bold r:id="rId37"/>
      <p:boldItalic r:id="rId38"/>
    </p:embeddedFont>
    <p:embeddedFont>
      <p:font typeface="Plus Jakarta Sans SemiBold"/>
      <p:regular r:id="rId39"/>
      <p:bold r:id="rId40"/>
      <p:italic r:id="rId41"/>
      <p:boldItalic r:id="rId42"/>
    </p:embeddedFont>
    <p:embeddedFont>
      <p:font typeface="Plus Jakarta Sans Medium"/>
      <p:regular r:id="rId43"/>
      <p:bold r:id="rId44"/>
      <p:italic r:id="rId45"/>
      <p:boldItalic r:id="rId46"/>
    </p:embeddedFont>
    <p:embeddedFont>
      <p:font typeface="Plus Jakarta Sans Light"/>
      <p:regular r:id="rId47"/>
      <p:bold r:id="rId48"/>
      <p:italic r:id="rId49"/>
      <p:boldItalic r:id="rId50"/>
    </p:embeddedFont>
    <p:embeddedFont>
      <p:font typeface="DM Serif Display"/>
      <p:regular r:id="rId51"/>
      <p:italic r:id="rId52"/>
    </p:embeddedFont>
    <p:embeddedFont>
      <p:font typeface="Century Gothic"/>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E80DD10-FAF0-4BAD-AF5F-8E2B96179F16}">
  <a:tblStyle styleId="{4E80DD10-FAF0-4BAD-AF5F-8E2B96179F16}"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fntdata"/><Relationship Id="rId42" Type="http://schemas.openxmlformats.org/officeDocument/2006/relationships/font" Target="fonts/PlusJakartaSansSemiBold-boldItalic.fntdata"/><Relationship Id="rId41" Type="http://schemas.openxmlformats.org/officeDocument/2006/relationships/font" Target="fonts/PlusJakartaSansSemiBold-italic.fntdata"/><Relationship Id="rId44" Type="http://schemas.openxmlformats.org/officeDocument/2006/relationships/font" Target="fonts/PlusJakartaSansMedium-bold.fntdata"/><Relationship Id="rId43" Type="http://schemas.openxmlformats.org/officeDocument/2006/relationships/font" Target="fonts/PlusJakartaSansMedium-regular.fntdata"/><Relationship Id="rId46" Type="http://schemas.openxmlformats.org/officeDocument/2006/relationships/font" Target="fonts/PlusJakartaSansMedium-boldItalic.fntdata"/><Relationship Id="rId45" Type="http://schemas.openxmlformats.org/officeDocument/2006/relationships/font" Target="fonts/PlusJakartaSansMedium-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bold.fntdata"/><Relationship Id="rId47" Type="http://schemas.openxmlformats.org/officeDocument/2006/relationships/font" Target="fonts/PlusJakartaSansLight-regular.fntdata"/><Relationship Id="rId49" Type="http://schemas.openxmlformats.org/officeDocument/2006/relationships/font" Target="fonts/PlusJakartaSansLight-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ExtraBold-bold.fntdata"/><Relationship Id="rId30" Type="http://schemas.openxmlformats.org/officeDocument/2006/relationships/slide" Target="slides/slide23.xml"/><Relationship Id="rId33" Type="http://schemas.openxmlformats.org/officeDocument/2006/relationships/font" Target="fonts/PlusJakartaSans-regular.fntdata"/><Relationship Id="rId32" Type="http://schemas.openxmlformats.org/officeDocument/2006/relationships/font" Target="fonts/PlusJakartaSansExtraBold-boldItalic.fntdata"/><Relationship Id="rId35" Type="http://schemas.openxmlformats.org/officeDocument/2006/relationships/font" Target="fonts/PlusJakartaSans-italic.fntdata"/><Relationship Id="rId34" Type="http://schemas.openxmlformats.org/officeDocument/2006/relationships/font" Target="fonts/PlusJakartaSans-bold.fntdata"/><Relationship Id="rId37" Type="http://schemas.openxmlformats.org/officeDocument/2006/relationships/font" Target="fonts/MontserratBlack-bold.fntdata"/><Relationship Id="rId36" Type="http://schemas.openxmlformats.org/officeDocument/2006/relationships/font" Target="fonts/PlusJakartaSans-boldItalic.fntdata"/><Relationship Id="rId39" Type="http://schemas.openxmlformats.org/officeDocument/2006/relationships/font" Target="fonts/PlusJakartaSansSemiBold-regular.fntdata"/><Relationship Id="rId38" Type="http://schemas.openxmlformats.org/officeDocument/2006/relationships/font" Target="fonts/MontserratBlack-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DMSerifDisplay-regular.fntdata"/><Relationship Id="rId50" Type="http://schemas.openxmlformats.org/officeDocument/2006/relationships/font" Target="fonts/PlusJakartaSansLight-boldItalic.fntdata"/><Relationship Id="rId53" Type="http://schemas.openxmlformats.org/officeDocument/2006/relationships/font" Target="fonts/CenturyGothic-regular.fntdata"/><Relationship Id="rId52" Type="http://schemas.openxmlformats.org/officeDocument/2006/relationships/font" Target="fonts/DMSerifDisplay-italic.fntdata"/><Relationship Id="rId11" Type="http://schemas.openxmlformats.org/officeDocument/2006/relationships/slide" Target="slides/slide4.xml"/><Relationship Id="rId55" Type="http://schemas.openxmlformats.org/officeDocument/2006/relationships/font" Target="fonts/CenturyGothic-italic.fntdata"/><Relationship Id="rId10" Type="http://schemas.openxmlformats.org/officeDocument/2006/relationships/slide" Target="slides/slide3.xml"/><Relationship Id="rId54" Type="http://schemas.openxmlformats.org/officeDocument/2006/relationships/font" Target="fonts/CenturyGothic-bold.fntdata"/><Relationship Id="rId13" Type="http://schemas.openxmlformats.org/officeDocument/2006/relationships/slide" Target="slides/slide6.xml"/><Relationship Id="rId12" Type="http://schemas.openxmlformats.org/officeDocument/2006/relationships/slide" Target="slides/slide5.xml"/><Relationship Id="rId56" Type="http://schemas.openxmlformats.org/officeDocument/2006/relationships/font" Target="fonts/CenturyGothic-bold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5" name="Google Shape;885;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6" name="Google Shape;886;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7" name="Google Shape;897;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98" name="Google Shape;898;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8" name="Google Shape;908;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09" name="Google Shape;909;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3" name="Google Shape;923;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32" name="Google Shape;9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g3372ea23bf9_0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2" name="Google Shape;942;g3372ea23bf9_0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3" name="Google Shape;943;g3372ea23bf9_0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0" name="Shape 950"/>
        <p:cNvGrpSpPr/>
        <p:nvPr/>
      </p:nvGrpSpPr>
      <p:grpSpPr>
        <a:xfrm>
          <a:off x="0" y="0"/>
          <a:ext cx="0" cy="0"/>
          <a:chOff x="0" y="0"/>
          <a:chExt cx="0" cy="0"/>
        </a:xfrm>
      </p:grpSpPr>
      <p:sp>
        <p:nvSpPr>
          <p:cNvPr id="951" name="Google Shape;951;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2" name="Google Shape;952;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3" name="Google Shape;953;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2" name="Shape 962"/>
        <p:cNvGrpSpPr/>
        <p:nvPr/>
      </p:nvGrpSpPr>
      <p:grpSpPr>
        <a:xfrm>
          <a:off x="0" y="0"/>
          <a:ext cx="0" cy="0"/>
          <a:chOff x="0" y="0"/>
          <a:chExt cx="0" cy="0"/>
        </a:xfrm>
      </p:grpSpPr>
      <p:sp>
        <p:nvSpPr>
          <p:cNvPr id="963" name="Google Shape;963;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4" name="Google Shape;964;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5" name="Google Shape;965;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2" name="Google Shape;972;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3" name="Google Shape;973;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1" name="Google Shape;981;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8" name="Google Shape;988;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9" name="Google Shape;989;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25f04ffd544_0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6" name="Google Shape;996;g25f04ffd544_0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7" name="Google Shape;997;g25f04ffd544_0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2" name="Shape 1002"/>
        <p:cNvGrpSpPr/>
        <p:nvPr/>
      </p:nvGrpSpPr>
      <p:grpSpPr>
        <a:xfrm>
          <a:off x="0" y="0"/>
          <a:ext cx="0" cy="0"/>
          <a:chOff x="0" y="0"/>
          <a:chExt cx="0" cy="0"/>
        </a:xfrm>
      </p:grpSpPr>
      <p:sp>
        <p:nvSpPr>
          <p:cNvPr id="1003" name="Google Shape;1003;g25f04ffd544_0_6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4" name="Google Shape;1004;g25f04ffd544_0_6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5" name="Google Shape;1005;g25f04ffd544_0_6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0" name="Shape 1010"/>
        <p:cNvGrpSpPr/>
        <p:nvPr/>
      </p:nvGrpSpPr>
      <p:grpSpPr>
        <a:xfrm>
          <a:off x="0" y="0"/>
          <a:ext cx="0" cy="0"/>
          <a:chOff x="0" y="0"/>
          <a:chExt cx="0" cy="0"/>
        </a:xfrm>
      </p:grpSpPr>
      <p:sp>
        <p:nvSpPr>
          <p:cNvPr id="1011" name="Google Shape;1011;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2" name="Google Shape;1012;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3" name="Google Shape;1013;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3" name="Google Shape;873;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74" name="Google Shape;874;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1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4.pn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4.png"/><Relationship Id="rId2" Type="http://schemas.openxmlformats.org/officeDocument/2006/relationships/image" Target="../media/image3.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3.png"/><Relationship Id="rId4" Type="http://schemas.openxmlformats.org/officeDocument/2006/relationships/image" Target="../media/image3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hyperlink" Target="https://healthhub.crestnerhealth.com/lung-health/symptoms/signs-respiratory-distress" TargetMode="Externa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healthhub.crestnerhealth.com/lung-health/diagnosis/what-do-you-know-about-copd" TargetMode="External"/><Relationship Id="rId4" Type="http://schemas.openxmlformats.org/officeDocument/2006/relationships/hyperlink" Target="https://healthhub.crestnerhealth.com/lung-health/recovery/pulmonary-rehabilitation" TargetMode="External"/><Relationship Id="rId5" Type="http://schemas.openxmlformats.org/officeDocument/2006/relationships/hyperlink" Target="https://healthhub.crestnerhealth.com/lung-health/recovery/pulmonary-rehabilitation?language_content_entity=es" TargetMode="External"/><Relationship Id="rId6"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4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4.jpg"/><Relationship Id="rId4" Type="http://schemas.openxmlformats.org/officeDocument/2006/relationships/hyperlink" Target="https://healthhub.crestnerhealth.com/lung-health/diagnosis/what-do-you-know-about-copd" TargetMode="External"/><Relationship Id="rId5" Type="http://schemas.openxmlformats.org/officeDocument/2006/relationships/hyperlink" Target="https://healthhub.crestnerhealth.com/wellness/nutrition/copd-dining-tips" TargetMode="External"/><Relationship Id="rId6" Type="http://schemas.openxmlformats.org/officeDocument/2006/relationships/hyperlink" Target="https://healthhub.crestnerhealth.com/lung-health/definition/living-well-copd-living-healthy-life"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5.xml"/><Relationship Id="rId3" Type="http://schemas.openxmlformats.org/officeDocument/2006/relationships/image" Target="../media/image3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41.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healthhub.crestnerhealth.com/lung-health/related-conditions/smoking-and-respiratory-diseases" TargetMode="External"/><Relationship Id="rId4" Type="http://schemas.openxmlformats.org/officeDocument/2006/relationships/hyperlink" Target="https://healthhub.crestnerhealth.com/lung-health/related-conditions/smoking-and-respiratory-diseases?language_content_entity=es" TargetMode="External"/><Relationship Id="rId5" Type="http://schemas.openxmlformats.org/officeDocument/2006/relationships/hyperlink" Target="https://healthhub.crestnerhealth.com/lung-health/causes/what-are-health-effects-air-pollution"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healthhub.crestnerhealth.com/lung-health/diagnosis/pulmonary-function-tests-0" TargetMode="External"/><Relationship Id="rId4" Type="http://schemas.openxmlformats.org/officeDocument/2006/relationships/hyperlink" Target="https://healthhub.crestnerhealth.com/lung-health/diagnosis/pulmonary-function-tests-0?language_content_entity=es" TargetMode="External"/><Relationship Id="rId9" Type="http://schemas.openxmlformats.org/officeDocument/2006/relationships/hyperlink" Target="https://healthhub.crestnerhealth.com/lung-health/diagnosis/bronchodilator-reversibility-testing" TargetMode="External"/><Relationship Id="rId5" Type="http://schemas.openxmlformats.org/officeDocument/2006/relationships/hyperlink" Target="https://healthhub.crestnerhealth.com/lung-health/management/peak-flow-measurement" TargetMode="External"/><Relationship Id="rId6" Type="http://schemas.openxmlformats.org/officeDocument/2006/relationships/hyperlink" Target="https://healthhub.crestnerhealth.com/lung-health/management/peak-flow-measurement?language_content_entity=es" TargetMode="External"/><Relationship Id="rId7" Type="http://schemas.openxmlformats.org/officeDocument/2006/relationships/hyperlink" Target="https://healthhub.crestnerhealth.com/lung-health/diagnosis/lung-scan" TargetMode="External"/><Relationship Id="rId8" Type="http://schemas.openxmlformats.org/officeDocument/2006/relationships/hyperlink" Target="https://healthhub.crestnerhealth.com/lung-health/diagnosis/lung-scan?language_content_entity=e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healthhub.crestnerhealth.com/lung-health/diagnosis/what-do-you-know-about-copd" TargetMode="External"/><Relationship Id="rId4" Type="http://schemas.openxmlformats.org/officeDocument/2006/relationships/hyperlink" Target="https://healthhub.crestnerhealth.com/lung-health/types/pulmonary-interstitial-emphysema-pie" TargetMode="External"/><Relationship Id="rId5" Type="http://schemas.openxmlformats.org/officeDocument/2006/relationships/hyperlink" Target="https://healthhub.crestnerhealth.com/lung-health/types/pulmonary-interstitial-emphysema-pie?language_content_entity=es" TargetMode="External"/><Relationship Id="rId6" Type="http://schemas.openxmlformats.org/officeDocument/2006/relationships/hyperlink" Target="https://healthhub.crestnerhealth.com/lung-health/types/chronic-bronchitis" TargetMode="External"/><Relationship Id="rId7" Type="http://schemas.openxmlformats.org/officeDocument/2006/relationships/hyperlink" Target="https://healthhub.crestnerhealth.com/lung-health/types/chronic-bronchitis?language_content_entity=es" TargetMode="External"/><Relationship Id="rId8" Type="http://schemas.openxmlformats.org/officeDocument/2006/relationships/hyperlink" Target="https://healthhub.crestnerhealth.com/wellness/healthy-living/get-your-zs-control-your-cop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healthhub.crestnerhealth.com/wellness/nutrition/copd-dining-tips" TargetMode="External"/><Relationship Id="rId4" Type="http://schemas.openxmlformats.org/officeDocument/2006/relationships/hyperlink" Target="https://healthhub.crestnerhealth.com/lung-health/treatment/how-quit-smoking-again" TargetMode="External"/><Relationship Id="rId5" Type="http://schemas.openxmlformats.org/officeDocument/2006/relationships/hyperlink" Target="https://healthhub.crestnerhealth.com/lung-health/recovery/pulmonary-rehabilitation" TargetMode="External"/><Relationship Id="rId6" Type="http://schemas.openxmlformats.org/officeDocument/2006/relationships/hyperlink" Target="https://healthhub.crestnerhealth.com/lung-health/recovery/pulmonary-rehabilitation?language_content_entity=es" TargetMode="External"/><Relationship Id="rId7" Type="http://schemas.openxmlformats.org/officeDocument/2006/relationships/hyperlink" Target="https://healthhub.crestnerhealth.com/wellness/healthy-living/why-you-should-try-yoga"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healthhub.crestnerhealth.com/lung-health/recovery/bipap" TargetMode="External"/><Relationship Id="rId4" Type="http://schemas.openxmlformats.org/officeDocument/2006/relationships/hyperlink" Target="https://healthhub.crestnerhealth.com/lung-health/recovery/bipap?language_content_entity=es" TargetMode="External"/><Relationship Id="rId5" Type="http://schemas.openxmlformats.org/officeDocument/2006/relationships/hyperlink" Target="https://healthhub.crestnerhealth.com/lung-health/treatment/managing-copd-medicines-long-term-control" TargetMode="External"/><Relationship Id="rId6" Type="http://schemas.openxmlformats.org/officeDocument/2006/relationships/hyperlink" Target="https://healthhub.crestnerhealth.com/lung-health/treatment/inhalers-and-nebulizers-asthma" TargetMode="External"/><Relationship Id="rId7" Type="http://schemas.openxmlformats.org/officeDocument/2006/relationships/hyperlink" Target="https://healthhub.crestnerhealth.com/lung-health/treatment/inhalers-and-nebulizers-asthma?language_content_entity=e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healthhub.crestnerhealth.com/lung-health/definition/living-well-copd-living-healthy-life" TargetMode="External"/><Relationship Id="rId4" Type="http://schemas.openxmlformats.org/officeDocument/2006/relationships/hyperlink" Target="https://healthhub.crestnerhealth.com/lung-health/definition/understanding-copd-flare-ups" TargetMode="External"/><Relationship Id="rId9" Type="http://schemas.openxmlformats.org/officeDocument/2006/relationships/hyperlink" Target="https://healthhub.crestnerhealth.com/lung-health/management/your-health-checklist-monitoring-peak-flow-meter" TargetMode="External"/><Relationship Id="rId5" Type="http://schemas.openxmlformats.org/officeDocument/2006/relationships/hyperlink" Target="https://healthhub.crestnerhealth.com/lung-health/definition/understanding-copd-flare-ups?language_content_entity=es" TargetMode="External"/><Relationship Id="rId6" Type="http://schemas.openxmlformats.org/officeDocument/2006/relationships/hyperlink" Target="https://healthhub.crestnerhealth.com/lung-health/definition/what-copd" TargetMode="External"/><Relationship Id="rId7" Type="http://schemas.openxmlformats.org/officeDocument/2006/relationships/hyperlink" Target="https://healthhub.crestnerhealth.com/lung-health/definition/what-copd?language_content_entity=es" TargetMode="External"/><Relationship Id="rId8" Type="http://schemas.openxmlformats.org/officeDocument/2006/relationships/hyperlink" Target="https://healthhub.crestnerhealth.com/lung-health/treatment/step-step-using-inhaler-open-mouth" TargetMode="External"/><Relationship Id="rId11" Type="http://schemas.openxmlformats.org/officeDocument/2006/relationships/hyperlink" Target="https://schl41demo.staywellhealthlibrary.com/MultimediaRoom/VideoLibrary/?e=0#gallery" TargetMode="External"/><Relationship Id="rId10" Type="http://schemas.openxmlformats.org/officeDocument/2006/relationships/hyperlink" Target="https://healthhub.crestnerhealth.com/lung-health/management/your-health-checklist-monitoring-peak-flow-meter?language_content_entity=e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3.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6.png"/><Relationship Id="rId8"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3.png"/><Relationship Id="rId4" Type="http://schemas.openxmlformats.org/officeDocument/2006/relationships/image" Target="../media/image19.png"/><Relationship Id="rId5"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35.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5.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lung-health/types/chronic-bronchitis" TargetMode="External"/><Relationship Id="rId4" Type="http://schemas.openxmlformats.org/officeDocument/2006/relationships/hyperlink" Target="https://healthhub.crestnerhealth.com/lung-health/types/chronic-bronchitis?language_content_entity=es" TargetMode="External"/><Relationship Id="rId9" Type="http://schemas.openxmlformats.org/officeDocument/2006/relationships/image" Target="../media/image27.jpg"/><Relationship Id="rId5" Type="http://schemas.openxmlformats.org/officeDocument/2006/relationships/hyperlink" Target="https://healthhub.crestnerhealth.com/lung-health/definition/anatomy-respiratory-system" TargetMode="External"/><Relationship Id="rId6" Type="http://schemas.openxmlformats.org/officeDocument/2006/relationships/hyperlink" Target="https://healthhub.crestnerhealth.com/lung-health/definition/anatomy-respiratory-system?language_content_entity=es" TargetMode="External"/><Relationship Id="rId7" Type="http://schemas.openxmlformats.org/officeDocument/2006/relationships/hyperlink" Target="https://healthhub.crestnerhealth.com/lung-health/diagnosis/what-do-you-know-about-copd" TargetMode="External"/><Relationship Id="rId8" Type="http://schemas.openxmlformats.org/officeDocument/2006/relationships/image" Target="../media/image18.jpg"/><Relationship Id="rId11" Type="http://schemas.openxmlformats.org/officeDocument/2006/relationships/image" Target="../media/image16.png"/><Relationship Id="rId10" Type="http://schemas.openxmlformats.org/officeDocument/2006/relationships/image" Target="../media/image2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lung-health/treatment/managing-copd-medicines-long-term-control" TargetMode="External"/><Relationship Id="rId4" Type="http://schemas.openxmlformats.org/officeDocument/2006/relationships/hyperlink" Target="https://healthhub.crestnerhealth.com/lung-health/symptoms/signs-respiratory-distress" TargetMode="External"/><Relationship Id="rId9" Type="http://schemas.openxmlformats.org/officeDocument/2006/relationships/image" Target="../media/image25.jpg"/><Relationship Id="rId5" Type="http://schemas.openxmlformats.org/officeDocument/2006/relationships/hyperlink" Target="https://healthhub.crestnerhealth.com/lung-health/symptoms/signs-respiratory-distress?language_content_entity=es" TargetMode="External"/><Relationship Id="rId6" Type="http://schemas.openxmlformats.org/officeDocument/2006/relationships/hyperlink" Target="https://healthhub.crestnerhealth.com/lung-health/recovery/pulmonary-rehabilitation" TargetMode="External"/><Relationship Id="rId7" Type="http://schemas.openxmlformats.org/officeDocument/2006/relationships/hyperlink" Target="https://healthhub.crestnerhealth.com/lung-health/recovery/pulmonary-rehabilitation?language_content_entity=es" TargetMode="External"/><Relationship Id="rId8" Type="http://schemas.openxmlformats.org/officeDocument/2006/relationships/image" Target="../media/image29.png"/><Relationship Id="rId11" Type="http://schemas.openxmlformats.org/officeDocument/2006/relationships/image" Target="../media/image31.jpg"/><Relationship Id="rId10" Type="http://schemas.openxmlformats.org/officeDocument/2006/relationships/image" Target="../media/image2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lung-health/causes/indoor-air-can-cause-health-problems" TargetMode="External"/><Relationship Id="rId4" Type="http://schemas.openxmlformats.org/officeDocument/2006/relationships/hyperlink" Target="https://healthhub.crestnerhealth.com/lung-health/related-conditions/smoking-and-respiratory-diseases" TargetMode="External"/><Relationship Id="rId9" Type="http://schemas.openxmlformats.org/officeDocument/2006/relationships/image" Target="../media/image38.jpg"/><Relationship Id="rId5" Type="http://schemas.openxmlformats.org/officeDocument/2006/relationships/hyperlink" Target="https://healthhub.crestnerhealth.com/lung-health/related-conditions/smoking-and-respiratory-diseases?language_content_entity=es" TargetMode="External"/><Relationship Id="rId6" Type="http://schemas.openxmlformats.org/officeDocument/2006/relationships/hyperlink" Target="https://healthhub.crestnerhealth.com/lung-health/treatment/how-quit-smoking-again" TargetMode="External"/><Relationship Id="rId7" Type="http://schemas.openxmlformats.org/officeDocument/2006/relationships/image" Target="../media/image30.png"/><Relationship Id="rId8" Type="http://schemas.openxmlformats.org/officeDocument/2006/relationships/image" Target="../media/image32.jpg"/><Relationship Id="rId10"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3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66" r="16666"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COPD </a:t>
            </a:r>
            <a:r>
              <a:rPr lang="en-US"/>
              <a:t>Health</a:t>
            </a:r>
            <a:r>
              <a:rPr lang="en-US"/>
              <a:t>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sp>
        <p:nvSpPr>
          <p:cNvPr id="888" name="Google Shape;888;p90"/>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889" name="Google Shape;889;p90"/>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Top Tips for a COPD-Friendly Winter</a:t>
            </a:r>
            <a:endParaRPr>
              <a:solidFill>
                <a:srgbClr val="000000"/>
              </a:solidFill>
              <a:latin typeface="Plus Jakarta Sans"/>
              <a:ea typeface="Plus Jakarta Sans"/>
              <a:cs typeface="Plus Jakarta Sans"/>
              <a:sym typeface="Plus Jakarta Sans"/>
            </a:endParaRPr>
          </a:p>
        </p:txBody>
      </p:sp>
      <p:sp>
        <p:nvSpPr>
          <p:cNvPr id="890" name="Google Shape;890;p90"/>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 take special precautions with your vehicle when the cold hits, right? You winterize your tires. You drive slower on icy roads. You scrape (and scrape and scrape) the infernal snow and ice off your windshield.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But as winter approaches, you should also start thinking about taking precautions to safeguard your lung health. Cold weather can worsen symptoms of chronic obstructive pulmonary disease (COPD).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Here’s what to know so you can keep symptoms under control this season.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Cold weather worsens flare-ups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People with COPD are at an increased risk for flare-ups—suddenly worsening symptoms—during the winter. Winter air is usually cold and dry, which can irritate your airways and make it difficult to breathe.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Recognizing the signs of respiratory distress is especially important when you’re living with COPD. Brush up on your distress detection by checking out our </a:t>
            </a:r>
            <a:r>
              <a:rPr i="1" lang="en-US" sz="1200" u="sng">
                <a:solidFill>
                  <a:schemeClr val="hlink"/>
                </a:solidFill>
                <a:latin typeface="Plus Jakarta Sans"/>
                <a:ea typeface="Plus Jakarta Sans"/>
                <a:cs typeface="Plus Jakarta Sans"/>
                <a:sym typeface="Plus Jakarta Sans"/>
                <a:hlinkClick r:id="rId3"/>
              </a:rPr>
              <a:t>full list of telltale signs</a:t>
            </a:r>
            <a:r>
              <a:rPr i="1"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400"/>
              </a:spcBef>
              <a:spcAft>
                <a:spcPts val="0"/>
              </a:spcAft>
              <a:buNone/>
            </a:pPr>
            <a:r>
              <a:rPr lang="en-US" sz="1200">
                <a:solidFill>
                  <a:srgbClr val="000000"/>
                </a:solidFill>
                <a:latin typeface="Plus Jakarta Sans"/>
                <a:ea typeface="Plus Jakarta Sans"/>
                <a:cs typeface="Plus Jakarta Sans"/>
                <a:sym typeface="Plus Jakarta Sans"/>
              </a:rPr>
              <a:t>Plus, the cold weather months are peak season for the flu and other respiratory viruses. These illnesses are a major cause of flare-ups.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Common warning signs of a flare-up include:</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Breathlessness</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Increased or decreased sputum (also known as </a:t>
            </a:r>
            <a:r>
              <a:rPr i="1" lang="en-US" sz="1200">
                <a:solidFill>
                  <a:srgbClr val="000000"/>
                </a:solidFill>
                <a:latin typeface="Plus Jakarta Sans"/>
                <a:ea typeface="Plus Jakarta Sans"/>
                <a:cs typeface="Plus Jakarta Sans"/>
                <a:sym typeface="Plus Jakarta Sans"/>
              </a:rPr>
              <a:t>phlegm</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Increased coughing</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Change in sputum color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sp>
        <p:nvSpPr>
          <p:cNvPr id="891" name="Google Shape;891;p90"/>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Pulmonology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892" name="Google Shape;892;p90"/>
          <p:cNvGrpSpPr/>
          <p:nvPr/>
        </p:nvGrpSpPr>
        <p:grpSpPr>
          <a:xfrm>
            <a:off x="10219200" y="2637025"/>
            <a:ext cx="681600" cy="681600"/>
            <a:chOff x="10294125" y="1691525"/>
            <a:chExt cx="681600" cy="681600"/>
          </a:xfrm>
        </p:grpSpPr>
        <p:sp>
          <p:nvSpPr>
            <p:cNvPr id="893" name="Google Shape;893;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4" name="Google Shape;894;p90"/>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sp>
        <p:nvSpPr>
          <p:cNvPr id="900" name="Google Shape;900;p91"/>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01" name="Google Shape;901;p91"/>
          <p:cNvSpPr txBox="1"/>
          <p:nvPr>
            <p:ph idx="2" type="body"/>
          </p:nvPr>
        </p:nvSpPr>
        <p:spPr>
          <a:xfrm>
            <a:off x="723900" y="1111400"/>
            <a:ext cx="8826300" cy="5339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Why is flare-up prevention so important? Because untreated, the</a:t>
            </a:r>
            <a:r>
              <a:rPr lang="en-US" sz="1200">
                <a:solidFill>
                  <a:srgbClr val="000000"/>
                </a:solidFill>
                <a:latin typeface="Plus Jakarta Sans"/>
                <a:ea typeface="Plus Jakarta Sans"/>
                <a:cs typeface="Plus Jakarta Sans"/>
                <a:sym typeface="Plus Jakarta Sans"/>
              </a:rPr>
              <a:t>y</a:t>
            </a:r>
            <a:r>
              <a:rPr lang="en-US" sz="1200">
                <a:solidFill>
                  <a:srgbClr val="000000"/>
                </a:solidFill>
                <a:latin typeface="Plus Jakarta Sans"/>
                <a:ea typeface="Plus Jakarta Sans"/>
                <a:cs typeface="Plus Jakarta Sans"/>
                <a:sym typeface="Plus Jakarta Sans"/>
              </a:rPr>
              <a:t> can become very serious and even interfere with your lung function.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Ready to test your know-how? </a:t>
            </a:r>
            <a:r>
              <a:rPr i="1" lang="en-US" sz="1200" u="sng">
                <a:solidFill>
                  <a:schemeClr val="hlink"/>
                </a:solidFill>
                <a:latin typeface="Plus Jakarta Sans"/>
                <a:ea typeface="Plus Jakarta Sans"/>
                <a:cs typeface="Plus Jakarta Sans"/>
                <a:sym typeface="Plus Jakarta Sans"/>
                <a:hlinkClick r:id="rId3"/>
              </a:rPr>
              <a:t>Take our quiz</a:t>
            </a:r>
            <a:r>
              <a:rPr i="1" lang="en-US" sz="1200">
                <a:solidFill>
                  <a:srgbClr val="000000"/>
                </a:solidFill>
                <a:latin typeface="Plus Jakarta Sans"/>
                <a:ea typeface="Plus Jakarta Sans"/>
                <a:cs typeface="Plus Jakarta Sans"/>
                <a:sym typeface="Plus Jakarta Sans"/>
              </a:rPr>
              <a:t> to find out whether you’ve earned a Ph.D. in COPD.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400"/>
              </a:spcBef>
              <a:spcAft>
                <a:spcPts val="0"/>
              </a:spcAft>
              <a:buNone/>
            </a:pPr>
            <a:r>
              <a:rPr b="1" lang="en-US" sz="1200">
                <a:solidFill>
                  <a:srgbClr val="000000"/>
                </a:solidFill>
                <a:latin typeface="Plus Jakarta Sans"/>
                <a:ea typeface="Plus Jakarta Sans"/>
                <a:cs typeface="Plus Jakarta Sans"/>
                <a:sym typeface="Plus Jakarta Sans"/>
              </a:rPr>
              <a:t>Tips to help you breathe easier</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 lower your risk for winter weather-related problems:</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Noto Sans Symbols"/>
              <a:buChar char="●"/>
            </a:pPr>
            <a:r>
              <a:rPr lang="en-US" sz="1200">
                <a:solidFill>
                  <a:srgbClr val="000000"/>
                </a:solidFill>
                <a:latin typeface="Plus Jakarta Sans"/>
                <a:ea typeface="Plus Jakarta Sans"/>
                <a:cs typeface="Plus Jakarta Sans"/>
                <a:sym typeface="Plus Jakarta Sans"/>
              </a:rPr>
              <a:t>Watch the local forecast and avoid going out on the coldest days if possible. And keep an eye on the air quality index—air pollution can be high in winter due to an increase in wood burning. You can check the daily air quality at </a:t>
            </a:r>
            <a:r>
              <a:rPr b="1" lang="en-US" sz="1200">
                <a:solidFill>
                  <a:srgbClr val="000000"/>
                </a:solidFill>
                <a:latin typeface="Plus Jakarta Sans"/>
                <a:ea typeface="Plus Jakarta Sans"/>
                <a:cs typeface="Plus Jakarta Sans"/>
                <a:sym typeface="Plus Jakarta Sans"/>
              </a:rPr>
              <a:t>https://airnow.gov</a:t>
            </a:r>
            <a:r>
              <a:rPr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If you do need to go out, bundle up. Wear a face mask or wrap a scarf around your nose and mouth to humidify the air you breathe in. </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Always bring medications with you when you head outdoors.</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Take steps to lower your risk of catching the cold and flu. Get a flu shot if you haven’t already. Avoid crowds during winter months. Wash your hands often or use an alcohol-based hand sanitizer.  </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Avoid getting cozy by the fireplace. While this may seem like a great way to snuggle up and get warm, the smoke and particles can irritate your lungs. Opt for a warm blanket instead. </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Call your </a:t>
            </a:r>
            <a:r>
              <a:rPr lang="en-US" sz="1200">
                <a:solidFill>
                  <a:schemeClr val="accent2"/>
                </a:solidFill>
                <a:latin typeface="Plus Jakarta Sans"/>
                <a:ea typeface="Plus Jakarta Sans"/>
                <a:cs typeface="Plus Jakarta Sans"/>
                <a:sym typeface="Plus Jakarta Sans"/>
              </a:rPr>
              <a:t>healthcare provider</a:t>
            </a:r>
            <a:r>
              <a:rPr lang="en-US" sz="1200">
                <a:solidFill>
                  <a:srgbClr val="000000"/>
                </a:solidFill>
                <a:latin typeface="Plus Jakarta Sans"/>
                <a:ea typeface="Plus Jakarta Sans"/>
                <a:cs typeface="Plus Jakarta Sans"/>
                <a:sym typeface="Plus Jakarta Sans"/>
              </a:rPr>
              <a:t> right away if symptoms of a flare-up keep getting worse or if you develop a fever.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If you need help managing your symptoms—in any weather, hot, cold, or otherwise—you might benefit from medically supervised pulmonary rehabilitation. Read our </a:t>
            </a:r>
            <a:r>
              <a:rPr i="1" lang="en-US" sz="1200" u="sng">
                <a:solidFill>
                  <a:schemeClr val="hlink"/>
                </a:solidFill>
                <a:latin typeface="Plus Jakarta Sans"/>
                <a:ea typeface="Plus Jakarta Sans"/>
                <a:cs typeface="Plus Jakarta Sans"/>
                <a:sym typeface="Plus Jakarta Sans"/>
                <a:hlinkClick r:id="rId4"/>
              </a:rPr>
              <a:t>overview of pulmonary rehab</a:t>
            </a:r>
            <a:r>
              <a:rPr i="1" lang="en-US" sz="1200">
                <a:solidFill>
                  <a:srgbClr val="000000"/>
                </a:solidFill>
                <a:latin typeface="Plus Jakarta Sans"/>
                <a:ea typeface="Plus Jakarta Sans"/>
                <a:cs typeface="Plus Jakarta Sans"/>
                <a:sym typeface="Plus Jakarta Sans"/>
              </a:rPr>
              <a:t> to answer any questions you might have. (Also available in </a:t>
            </a:r>
            <a:r>
              <a:rPr i="1" lang="en-US" sz="1200" u="sng">
                <a:solidFill>
                  <a:schemeClr val="hlink"/>
                </a:solidFill>
                <a:latin typeface="Plus Jakarta Sans"/>
                <a:ea typeface="Plus Jakarta Sans"/>
                <a:cs typeface="Plus Jakarta Sans"/>
                <a:sym typeface="Plus Jakarta Sans"/>
                <a:hlinkClick r:id="rId5"/>
              </a:rPr>
              <a:t>Spanish</a:t>
            </a:r>
            <a:r>
              <a:rPr i="1" lang="en-US" sz="1200">
                <a:solidFill>
                  <a:srgbClr val="000000"/>
                </a:solidFill>
                <a:latin typeface="Plus Jakarta Sans"/>
                <a:ea typeface="Plus Jakarta Sans"/>
                <a:cs typeface="Plus Jakarta Sans"/>
                <a:sym typeface="Plus Jakarta Sans"/>
              </a:rPr>
              <a:t>.)</a:t>
            </a:r>
            <a:endParaRPr sz="1200">
              <a:solidFill>
                <a:schemeClr val="accent1"/>
              </a:solidFill>
              <a:latin typeface="Plus Jakarta Sans"/>
              <a:ea typeface="Plus Jakarta Sans"/>
              <a:cs typeface="Plus Jakarta Sans"/>
              <a:sym typeface="Plus Jakarta Sans"/>
            </a:endParaRPr>
          </a:p>
          <a:p>
            <a:pPr indent="0" lvl="0" marL="0" rtl="0" algn="l">
              <a:lnSpc>
                <a:spcPct val="115000"/>
              </a:lnSpc>
              <a:spcBef>
                <a:spcPts val="140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02" name="Google Shape;902;p91"/>
          <p:cNvGrpSpPr/>
          <p:nvPr/>
        </p:nvGrpSpPr>
        <p:grpSpPr>
          <a:xfrm>
            <a:off x="10219200" y="2637025"/>
            <a:ext cx="681600" cy="681600"/>
            <a:chOff x="10294125" y="2443000"/>
            <a:chExt cx="681600" cy="681600"/>
          </a:xfrm>
        </p:grpSpPr>
        <p:sp>
          <p:nvSpPr>
            <p:cNvPr id="903" name="Google Shape;903;p9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4" name="Google Shape;904;p91"/>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05" name="Google Shape;905;p91"/>
          <p:cNvSpPr txBox="1"/>
          <p:nvPr/>
        </p:nvSpPr>
        <p:spPr>
          <a:xfrm>
            <a:off x="95668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0" name="Shape 910"/>
        <p:cNvGrpSpPr/>
        <p:nvPr/>
      </p:nvGrpSpPr>
      <p:grpSpPr>
        <a:xfrm>
          <a:off x="0" y="0"/>
          <a:ext cx="0" cy="0"/>
          <a:chOff x="0" y="0"/>
          <a:chExt cx="0" cy="0"/>
        </a:xfrm>
      </p:grpSpPr>
      <p:pic>
        <p:nvPicPr>
          <p:cNvPr id="911" name="Google Shape;911;p92"/>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12" name="Google Shape;912;p9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3" name="Google Shape;913;p92"/>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4" name="Google Shape;914;p9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15" name="Google Shape;915;p92"/>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16" name="Google Shape;916;p92"/>
          <p:cNvSpPr txBox="1"/>
          <p:nvPr>
            <p:ph idx="1" type="body"/>
          </p:nvPr>
        </p:nvSpPr>
        <p:spPr>
          <a:xfrm>
            <a:off x="533400" y="2614400"/>
            <a:ext cx="5733300" cy="2326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nutrition tips when you have COPD.</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17" name="Google Shape;917;p92"/>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18" name="Google Shape;918;p92"/>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19" name="Google Shape;919;p92"/>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93"/>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COPD health infographics</a:t>
            </a:r>
            <a:endParaRPr/>
          </a:p>
        </p:txBody>
      </p:sp>
      <p:sp>
        <p:nvSpPr>
          <p:cNvPr id="926" name="Google Shape;926;p93"/>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Provide healthy nutrition tips for people with COPD. </a:t>
            </a:r>
            <a:r>
              <a:rPr lang="en-US" sz="1400">
                <a:solidFill>
                  <a:srgbClr val="4C4C4C"/>
                </a:solidFill>
                <a:latin typeface="Plus Jakarta Sans"/>
                <a:ea typeface="Plus Jakarta Sans"/>
                <a:cs typeface="Plus Jakarta Sans"/>
                <a:sym typeface="Plus Jakarta Sans"/>
              </a:rPr>
              <a:t>These graphics will help your audience understand tips to a healthier dating and communication.</a:t>
            </a:r>
            <a:endParaRPr/>
          </a:p>
        </p:txBody>
      </p:sp>
      <p:pic>
        <p:nvPicPr>
          <p:cNvPr id="927" name="Google Shape;927;p93"/>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28" name="Google Shape;928;p93"/>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5 Tips for good nutrition with COPD</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Rethink meal sizes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Easy on the salt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Ready, set, hydrate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Bloat no more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Slow and steady</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Check in with your healthcare provider</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pic>
        <p:nvPicPr>
          <p:cNvPr id="934" name="Google Shape;934;p94"/>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35" name="Google Shape;935;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6" name="Google Shape;936;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37" name="Google Shape;937;p94"/>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a:t>
            </a:r>
            <a:r>
              <a:rPr b="1" lang="en-US" sz="1210">
                <a:solidFill>
                  <a:srgbClr val="4C4C4C"/>
                </a:solidFill>
                <a:latin typeface="Plus Jakarta Sans"/>
                <a:ea typeface="Plus Jakarta Sans"/>
                <a:cs typeface="Plus Jakarta Sans"/>
                <a:sym typeface="Plus Jakarta Sans"/>
              </a:rPr>
              <a:t>contains answers to common questions that people have about healthy COPD topics, preventive health, and self-care. </a:t>
            </a:r>
            <a:endParaRPr b="1" sz="1395">
              <a:latin typeface="Plus Jakarta Sans"/>
              <a:ea typeface="Plus Jakarta Sans"/>
              <a:cs typeface="Plus Jakarta Sans"/>
              <a:sym typeface="Plus Jakarta Sans"/>
            </a:endParaRPr>
          </a:p>
        </p:txBody>
      </p:sp>
      <p:sp>
        <p:nvSpPr>
          <p:cNvPr id="938" name="Google Shape;938;p94"/>
          <p:cNvSpPr txBox="1"/>
          <p:nvPr>
            <p:ph idx="1" type="body"/>
          </p:nvPr>
        </p:nvSpPr>
        <p:spPr>
          <a:xfrm>
            <a:off x="723900" y="2484975"/>
            <a:ext cx="5115900" cy="24669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COPD Quiz</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5">
                  <a:extLst>
                    <a:ext uri="{A12FA001-AC4F-418D-AE19-62706E023703}">
                      <ahyp:hlinkClr val="tx"/>
                    </a:ext>
                  </a:extLst>
                </a:hlinkClick>
              </a:rPr>
              <a:t>COPD: Dining Tips</a:t>
            </a:r>
            <a:endParaRPr b="0" sz="1200">
              <a:solidFill>
                <a:schemeClr val="accent3"/>
              </a:solidFill>
              <a:latin typeface="Century Gothic"/>
              <a:ea typeface="Century Gothic"/>
              <a:cs typeface="Century Gothic"/>
              <a:sym typeface="Century Gothic"/>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6">
                  <a:extLst>
                    <a:ext uri="{A12FA001-AC4F-418D-AE19-62706E023703}">
                      <ahyp:hlinkClr val="tx"/>
                    </a:ext>
                  </a:extLst>
                </a:hlinkClick>
              </a:rPr>
              <a:t>Living Well with COPD: Living a Healthy Life</a:t>
            </a:r>
            <a:r>
              <a:rPr b="0" lang="en-US" sz="1200">
                <a:solidFill>
                  <a:schemeClr val="accent3"/>
                </a:solidFill>
                <a:highlight>
                  <a:srgbClr val="FFFFFF"/>
                </a:highlight>
                <a:latin typeface="Plus Jakarta Sans"/>
                <a:ea typeface="Plus Jakarta Sans"/>
                <a:cs typeface="Plus Jakarta Sans"/>
                <a:sym typeface="Plus Jakarta Sans"/>
              </a:rPr>
              <a:t> </a:t>
            </a:r>
            <a:endParaRPr b="0" sz="1200">
              <a:solidFill>
                <a:schemeClr val="accent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a:latin typeface="Plus Jakarta Sans"/>
              <a:ea typeface="Plus Jakarta Sans"/>
              <a:cs typeface="Plus Jakarta Sans"/>
              <a:sym typeface="Plus Jakarta Sans"/>
            </a:endParaRPr>
          </a:p>
        </p:txBody>
      </p:sp>
      <p:sp>
        <p:nvSpPr>
          <p:cNvPr id="939" name="Google Shape;939;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95"/>
          <p:cNvSpPr txBox="1"/>
          <p:nvPr>
            <p:ph idx="1"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t>
            </a:r>
            <a:r>
              <a:rPr lang="en-US"/>
              <a:t>admin</a:t>
            </a:r>
            <a:r>
              <a:rPr lang="en-US"/>
              <a:t>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46" name="Google Shape;946;p95"/>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47" name="Google Shape;947;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48" name="Google Shape;948;p95"/>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49" name="Google Shape;949;p95"/>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4" name="Shape 954"/>
        <p:cNvGrpSpPr/>
        <p:nvPr/>
      </p:nvGrpSpPr>
      <p:grpSpPr>
        <a:xfrm>
          <a:off x="0" y="0"/>
          <a:ext cx="0" cy="0"/>
          <a:chOff x="0" y="0"/>
          <a:chExt cx="0" cy="0"/>
        </a:xfrm>
      </p:grpSpPr>
      <p:sp>
        <p:nvSpPr>
          <p:cNvPr id="955" name="Google Shape;955;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56" name="Google Shape;956;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57" name="Google Shape;957;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58" name="Google Shape;958;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59" name="Google Shape;959;p96"/>
          <p:cNvGrpSpPr/>
          <p:nvPr/>
        </p:nvGrpSpPr>
        <p:grpSpPr>
          <a:xfrm>
            <a:off x="2657375" y="3637800"/>
            <a:ext cx="681600" cy="681600"/>
            <a:chOff x="10294125" y="1691525"/>
            <a:chExt cx="681600" cy="681600"/>
          </a:xfrm>
        </p:grpSpPr>
        <p:sp>
          <p:nvSpPr>
            <p:cNvPr id="960" name="Google Shape;960;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1" name="Google Shape;961;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sp>
        <p:nvSpPr>
          <p:cNvPr id="967" name="Google Shape;967;p97"/>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68" name="Google Shape;968;p97"/>
          <p:cNvSpPr txBox="1"/>
          <p:nvPr>
            <p:ph idx="1" type="body"/>
          </p:nvPr>
        </p:nvSpPr>
        <p:spPr>
          <a:xfrm>
            <a:off x="735125" y="1041325"/>
            <a:ext cx="110082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69" name="Google Shape;969;p97"/>
          <p:cNvGraphicFramePr/>
          <p:nvPr/>
        </p:nvGraphicFramePr>
        <p:xfrm>
          <a:off x="735126" y="1953800"/>
          <a:ext cx="3000000" cy="3000000"/>
        </p:xfrm>
        <a:graphic>
          <a:graphicData uri="http://schemas.openxmlformats.org/drawingml/2006/table">
            <a:tbl>
              <a:tblPr>
                <a:noFill/>
                <a:tableStyleId>{4E80DD10-FAF0-4BAD-AF5F-8E2B96179F16}</a:tableStyleId>
              </a:tblPr>
              <a:tblGrid>
                <a:gridCol w="1758050"/>
                <a:gridCol w="2404650"/>
                <a:gridCol w="6466300"/>
              </a:tblGrid>
              <a:tr h="63627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915325">
                <a:tc rowSpan="2">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Are you at risk?</a:t>
                      </a:r>
                      <a:endParaRPr b="1"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Smoking and Respiratory Diseases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https://healthhub.crestnerhealth.com/lung-health/related-conditions/smoking-and-respiratory-diseases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https://healthhub.crestnerhealth.com/lung-health/related-conditions/smoking-and-respiratory-diseases?language_content_entity=es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15475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What Are the Health Effects of Air Pollution?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https://healthhub.crestnerhealth.com/lung-health/causes/what-are-health-effects-air-pollution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4" name="Shape 974"/>
        <p:cNvGrpSpPr/>
        <p:nvPr/>
      </p:nvGrpSpPr>
      <p:grpSpPr>
        <a:xfrm>
          <a:off x="0" y="0"/>
          <a:ext cx="0" cy="0"/>
          <a:chOff x="0" y="0"/>
          <a:chExt cx="0" cy="0"/>
        </a:xfrm>
      </p:grpSpPr>
      <p:graphicFrame>
        <p:nvGraphicFramePr>
          <p:cNvPr id="975" name="Google Shape;975;p98"/>
          <p:cNvGraphicFramePr/>
          <p:nvPr/>
        </p:nvGraphicFramePr>
        <p:xfrm>
          <a:off x="724801" y="2010675"/>
          <a:ext cx="3000000" cy="3000000"/>
        </p:xfrm>
        <a:graphic>
          <a:graphicData uri="http://schemas.openxmlformats.org/drawingml/2006/table">
            <a:tbl>
              <a:tblPr>
                <a:noFill/>
                <a:tableStyleId>{4E80DD10-FAF0-4BAD-AF5F-8E2B96179F16}</a:tableStyleId>
              </a:tblPr>
              <a:tblGrid>
                <a:gridCol w="1793550"/>
                <a:gridCol w="2453200"/>
                <a:gridCol w="6596875"/>
              </a:tblGrid>
              <a:tr h="5572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9674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Tests you may need to take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Pulmonary Function Tests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https://healthhub.crestnerhealth.com/lung-health/diagnosis/pulmonary-function-tests-0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https://healthhub.crestnerhealth.com/lung-health/diagnosis/pulmonary-function-tests-0?language_content_entity=es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1950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Peak Flow Measurement</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https://healthhub.crestnerhealth.com/lung-health/management/peak-flow-measurement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https://healthhub.crestnerhealth.com/lung-health/management/peak-flow-measurement?language_content_entity=es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10295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Lung Scan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https://healthhub.crestnerhealth.com/lung-health/diagnosis/lung-scan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https://healthhub.crestnerhealth.com/lung-health/diagnosis/lung-scan?language_content_entity=es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6672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Bronchodilator Reversibility Testing</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https://healthhub.crestnerhealth.com/lung-health/diagnosis/bronchodilator-reversibility-testing</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976" name="Google Shape;976;p98"/>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77" name="Google Shape;977;p98"/>
          <p:cNvSpPr txBox="1"/>
          <p:nvPr>
            <p:ph idx="1" type="body"/>
          </p:nvPr>
        </p:nvSpPr>
        <p:spPr>
          <a:xfrm>
            <a:off x="735125" y="1041325"/>
            <a:ext cx="110082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2" name="Shape 982"/>
        <p:cNvGrpSpPr/>
        <p:nvPr/>
      </p:nvGrpSpPr>
      <p:grpSpPr>
        <a:xfrm>
          <a:off x="0" y="0"/>
          <a:ext cx="0" cy="0"/>
          <a:chOff x="0" y="0"/>
          <a:chExt cx="0" cy="0"/>
        </a:xfrm>
      </p:grpSpPr>
      <p:graphicFrame>
        <p:nvGraphicFramePr>
          <p:cNvPr id="983" name="Google Shape;983;p99"/>
          <p:cNvGraphicFramePr/>
          <p:nvPr/>
        </p:nvGraphicFramePr>
        <p:xfrm>
          <a:off x="724801" y="1858275"/>
          <a:ext cx="3000000" cy="3000000"/>
        </p:xfrm>
        <a:graphic>
          <a:graphicData uri="http://schemas.openxmlformats.org/drawingml/2006/table">
            <a:tbl>
              <a:tblPr>
                <a:noFill/>
                <a:tableStyleId>{4E80DD10-FAF0-4BAD-AF5F-8E2B96179F16}</a:tableStyleId>
              </a:tblPr>
              <a:tblGrid>
                <a:gridCol w="1782850"/>
                <a:gridCol w="2438575"/>
                <a:gridCol w="6557550"/>
              </a:tblGrid>
              <a:tr h="3903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853575">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COPD: Know the basics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What Do You Know About COPD?</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https://healthhub.crestnerhealth.com/lung-health/diagnosis/what-do-you-know-about-copd</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12429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Pulmonary Emphysema</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https://healthhub.crestnerhealth.com/lung-health/types/pulmonary-interstitial-emphysema-pie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https://healthhub.crestnerhealth.com/lung-health/types/pulmonary-interstitial-emphysema-pie?language_content_entity=es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12536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Chronic Bronchitis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https://healthhub.crestnerhealth.com/lung-health/types/chronic-bronchitis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https://healthhub.crestnerhealth.com/lung-health/types/chronic-bronchitis?language_content_entity=es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7143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Get Your Z’s to Control Your COPD</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https://healthhub.crestnerhealth.com/wellness/healthy-living/get-your-zs-control-your-copd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984" name="Google Shape;984;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85" name="Google Shape;985;p99"/>
          <p:cNvSpPr txBox="1"/>
          <p:nvPr>
            <p:ph idx="1" type="body"/>
          </p:nvPr>
        </p:nvSpPr>
        <p:spPr>
          <a:xfrm>
            <a:off x="735125" y="1041325"/>
            <a:ext cx="110082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HealthHub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healthy COPD care skills, and early health intervention best practices.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graphicFrame>
        <p:nvGraphicFramePr>
          <p:cNvPr id="991" name="Google Shape;991;p100"/>
          <p:cNvGraphicFramePr/>
          <p:nvPr/>
        </p:nvGraphicFramePr>
        <p:xfrm>
          <a:off x="724801" y="2010675"/>
          <a:ext cx="3000000" cy="3000000"/>
        </p:xfrm>
        <a:graphic>
          <a:graphicData uri="http://schemas.openxmlformats.org/drawingml/2006/table">
            <a:tbl>
              <a:tblPr>
                <a:noFill/>
                <a:tableStyleId>{4E80DD10-FAF0-4BAD-AF5F-8E2B96179F16}</a:tableStyleId>
              </a:tblPr>
              <a:tblGrid>
                <a:gridCol w="1758050"/>
                <a:gridCol w="2404650"/>
                <a:gridCol w="6466300"/>
              </a:tblGrid>
              <a:tr h="5069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8800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Keeping COPD under control</a:t>
                      </a:r>
                      <a:endParaRPr b="1" sz="1200">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COPD: Dining Tips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https://healthhub.crestnerhealth.com/wellness/nutrition/copd-dining-tips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8800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How to Quit Smoking, Again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https://healthhub.crestnerhealth.com/lung-health/treatment/how-quit-smoking-again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11183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Pulmonary Rehabilitation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https://healthhub.crestnerhealth.com/lung-health/recovery/pulmonary-rehabilitation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https://healthhub.crestnerhealth.com/lung-health/recovery/pulmonary-rehabilitation?language_content_entity=es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0871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Why You Should Try Yoga</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https://healthhub.crestnerhealth.com/wellness/healthy-living/why-you-should-try-yoga</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992" name="Google Shape;992;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93" name="Google Shape;993;p100"/>
          <p:cNvSpPr txBox="1"/>
          <p:nvPr>
            <p:ph idx="1" type="body"/>
          </p:nvPr>
        </p:nvSpPr>
        <p:spPr>
          <a:xfrm>
            <a:off x="735125" y="1041325"/>
            <a:ext cx="110082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8" name="Shape 998"/>
        <p:cNvGrpSpPr/>
        <p:nvPr/>
      </p:nvGrpSpPr>
      <p:grpSpPr>
        <a:xfrm>
          <a:off x="0" y="0"/>
          <a:ext cx="0" cy="0"/>
          <a:chOff x="0" y="0"/>
          <a:chExt cx="0" cy="0"/>
        </a:xfrm>
      </p:grpSpPr>
      <p:graphicFrame>
        <p:nvGraphicFramePr>
          <p:cNvPr id="999" name="Google Shape;999;p101"/>
          <p:cNvGraphicFramePr/>
          <p:nvPr/>
        </p:nvGraphicFramePr>
        <p:xfrm>
          <a:off x="724801" y="2010675"/>
          <a:ext cx="3000000" cy="3000000"/>
        </p:xfrm>
        <a:graphic>
          <a:graphicData uri="http://schemas.openxmlformats.org/drawingml/2006/table">
            <a:tbl>
              <a:tblPr>
                <a:noFill/>
                <a:tableStyleId>{4E80DD10-FAF0-4BAD-AF5F-8E2B96179F16}</a:tableStyleId>
              </a:tblPr>
              <a:tblGrid>
                <a:gridCol w="1758050"/>
                <a:gridCol w="2404650"/>
                <a:gridCol w="6466300"/>
              </a:tblGrid>
              <a:tr h="6003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11207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Treatments to help you breathe easier</a:t>
                      </a:r>
                      <a:endParaRPr b="1">
                        <a:solidFill>
                          <a:schemeClr val="lt2"/>
                        </a:solidFill>
                        <a:latin typeface="Plus Jakarta Sans"/>
                        <a:ea typeface="Plus Jakarta Sans"/>
                        <a:cs typeface="Plus Jakarta Sans"/>
                        <a:sym typeface="Plus Jakarta Sans"/>
                      </a:endParaRPr>
                    </a:p>
                  </a:txBody>
                  <a:tcPr marT="18275" marB="18275" marR="10972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BiPap</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Engl</a:t>
                      </a:r>
                      <a:r>
                        <a:rPr lang="en-US" sz="1100" u="sng">
                          <a:solidFill>
                            <a:schemeClr val="accent3"/>
                          </a:solidFill>
                          <a:latin typeface="Plus Jakarta Sans"/>
                          <a:ea typeface="Plus Jakarta Sans"/>
                          <a:cs typeface="Plus Jakarta Sans"/>
                          <a:sym typeface="Plus Jakarta Sans"/>
                        </a:rPr>
                        <a:t>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https://healthhub.crestnerhealth.com/lung-health/recovery/bipap</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https://healthhub.crestnerhealth.com/lung-health/recovery/bipap?language_content_entity=es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9564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Managing COPD: Medicines for Long-term Control</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https://healthhub.crestnerhealth.com/lung-health/treatment/managing-copd-medicines-long-term-control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3322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Inhalers and Nebulizers for Asthma</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https://healthhub.crestnerhealth.com/lung-health/treatment/inhalers-and-nebulizers-asthma</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https://healthhub.crestnerhealth.com/lung-health/treatment/inhalers-and-nebulizers-asthma?language_content_entity=es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00" name="Google Shape;1000;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01" name="Google Shape;1001;p101"/>
          <p:cNvSpPr txBox="1"/>
          <p:nvPr>
            <p:ph idx="1" type="body"/>
          </p:nvPr>
        </p:nvSpPr>
        <p:spPr>
          <a:xfrm>
            <a:off x="735125" y="1041325"/>
            <a:ext cx="110082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6" name="Shape 1006"/>
        <p:cNvGrpSpPr/>
        <p:nvPr/>
      </p:nvGrpSpPr>
      <p:grpSpPr>
        <a:xfrm>
          <a:off x="0" y="0"/>
          <a:ext cx="0" cy="0"/>
          <a:chOff x="0" y="0"/>
          <a:chExt cx="0" cy="0"/>
        </a:xfrm>
      </p:grpSpPr>
      <p:graphicFrame>
        <p:nvGraphicFramePr>
          <p:cNvPr id="1007" name="Google Shape;1007;p102"/>
          <p:cNvGraphicFramePr/>
          <p:nvPr/>
        </p:nvGraphicFramePr>
        <p:xfrm>
          <a:off x="367926" y="1687825"/>
          <a:ext cx="3000000" cy="3000000"/>
        </p:xfrm>
        <a:graphic>
          <a:graphicData uri="http://schemas.openxmlformats.org/drawingml/2006/table">
            <a:tbl>
              <a:tblPr>
                <a:noFill/>
                <a:tableStyleId>{4E80DD10-FAF0-4BAD-AF5F-8E2B96179F16}</a:tableStyleId>
              </a:tblPr>
              <a:tblGrid>
                <a:gridCol w="1686250"/>
                <a:gridCol w="2189825"/>
                <a:gridCol w="7632150"/>
              </a:tblGrid>
              <a:tr h="36707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22475">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Videos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Living Well with COPD: Living a Healthy Life</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https://healthhub.crestnerhealth.com/lung-health/definition/living-well-copd-living-healthy-life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10137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Understanding COPD Flare-Ups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https://healthhub.crestnerhealth.com/lung-health/definition/understanding-copd-flare-ups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3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https://healthhub.crestnerhealth.com/lung-health/definition/understanding-copd-flare-ups?language_content_entity=es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817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What is COPD?</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3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https://healthhub.crestnerhealth.com/lung-health/definition/what-copd</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https://healthhub.crestnerhealth.com/lung-health/definition/what-copd?language_content_entity=es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7457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Step-by-Step: Using an Inhaler: Open Mouth</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https://healthhub.crestnerhealth.com/lung-health/treatment/step-step-using-inhaler-open-mouth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11457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Health Checklist: Monitoring with a Peak Flow Meter</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3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https://healthhub.crestnerhealth.com/lung-health/management/your-health-checklist-monitoring-peak-flow-meter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https://healthhub.crestnerhealth.com/lung-health/management/your-health-checklist-monitoring-peak-flow-meter?language_content_entity=es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08" name="Google Shape;1008;p102"/>
          <p:cNvSpPr txBox="1"/>
          <p:nvPr/>
        </p:nvSpPr>
        <p:spPr>
          <a:xfrm>
            <a:off x="588264" y="-124750"/>
            <a:ext cx="10617900" cy="1325700"/>
          </a:xfrm>
          <a:prstGeom prst="rect">
            <a:avLst/>
          </a:prstGeom>
          <a:noFill/>
          <a:ln>
            <a:noFill/>
          </a:ln>
        </p:spPr>
        <p:txBody>
          <a:bodyPr anchorCtr="0" anchor="b" bIns="45700" lIns="0" spcFirstLastPara="1" rIns="91425" wrap="square" tIns="45700">
            <a:normAutofit/>
          </a:bodyPr>
          <a:lstStyle/>
          <a:p>
            <a:pPr indent="0" lvl="0" marL="0" rtl="0" algn="l">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Videos that engage and teach</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009" name="Google Shape;1009;p102"/>
          <p:cNvSpPr txBox="1"/>
          <p:nvPr/>
        </p:nvSpPr>
        <p:spPr>
          <a:xfrm>
            <a:off x="582725" y="1041325"/>
            <a:ext cx="11293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HealthHub contains over 30 </a:t>
            </a:r>
            <a:r>
              <a:rPr lang="en-US" sz="16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COPD-related videos</a:t>
            </a:r>
            <a:r>
              <a:rPr lang="en-US" sz="1600">
                <a:latin typeface="Plus Jakarta Sans"/>
                <a:ea typeface="Plus Jakarta Sans"/>
                <a:cs typeface="Plus Jakarta Sans"/>
                <a:sym typeface="Plus Jakarta Sans"/>
              </a:rPr>
              <a:t>, available in English and Spanish. Here are some highlighted titles.</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4" name="Shape 1014"/>
        <p:cNvGrpSpPr/>
        <p:nvPr/>
      </p:nvGrpSpPr>
      <p:grpSpPr>
        <a:xfrm>
          <a:off x="0" y="0"/>
          <a:ext cx="0" cy="0"/>
          <a:chOff x="0" y="0"/>
          <a:chExt cx="0" cy="0"/>
        </a:xfrm>
      </p:grpSpPr>
      <p:sp>
        <p:nvSpPr>
          <p:cNvPr id="1015" name="Google Shape;1015;p103"/>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16" name="Google Shape;1016;p103"/>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17" name="Google Shape;1017;p103"/>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18" name="Google Shape;1018;p103"/>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19" name="Google Shape;1019;p103"/>
          <p:cNvGrpSpPr/>
          <p:nvPr/>
        </p:nvGrpSpPr>
        <p:grpSpPr>
          <a:xfrm>
            <a:off x="9321051" y="1558750"/>
            <a:ext cx="612622" cy="612000"/>
            <a:chOff x="10134200" y="974025"/>
            <a:chExt cx="681600" cy="612000"/>
          </a:xfrm>
        </p:grpSpPr>
        <p:sp>
          <p:nvSpPr>
            <p:cNvPr id="1020" name="Google Shape;1020;p103"/>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21" name="Google Shape;1021;p103"/>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22" name="Google Shape;1022;p103"/>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23" name="Google Shape;1023;p103"/>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4" name="Google Shape;1024;p103"/>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25" name="Google Shape;1025;p103"/>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COPD-related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COPD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7302963" y="23459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321051" y="17111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3" name="Google Shape;813;p84"/>
          <p:cNvSpPr txBox="1"/>
          <p:nvPr/>
        </p:nvSpPr>
        <p:spPr>
          <a:xfrm>
            <a:off x="8463363" y="39740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Health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Understanding the basics </a:t>
            </a:r>
            <a:endParaRPr/>
          </a:p>
        </p:txBody>
      </p:sp>
      <p:graphicFrame>
        <p:nvGraphicFramePr>
          <p:cNvPr id="832" name="Google Shape;832;p86"/>
          <p:cNvGraphicFramePr/>
          <p:nvPr/>
        </p:nvGraphicFramePr>
        <p:xfrm>
          <a:off x="678763" y="1115088"/>
          <a:ext cx="3000000" cy="3000000"/>
        </p:xfrm>
        <a:graphic>
          <a:graphicData uri="http://schemas.openxmlformats.org/drawingml/2006/table">
            <a:tbl>
              <a:tblPr>
                <a:noFill/>
                <a:tableStyleId>{4E80DD10-FAF0-4BAD-AF5F-8E2B96179F16}</a:tableStyleId>
              </a:tblPr>
              <a:tblGrid>
                <a:gridCol w="3887625"/>
                <a:gridCol w="3297350"/>
                <a:gridCol w="2014275"/>
              </a:tblGrid>
              <a:tr h="4118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63200">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Chronic bronchitis isn’t just a cough—it’s a call for help. Hear your body, understand the signs, and prioritize your well-being.</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https://healthhub.crestnerhealth.com/lung-health/types/chronic-bronchitis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https://healthhub.crestnerhealth.com/lung-health/types/chronic-bronchitis?language_content_entity=es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694875">
                <a:tc>
                  <a:txBody>
                    <a:bodyPr/>
                    <a:lstStyle/>
                    <a:p>
                      <a:pPr indent="0" lvl="0" marL="0" marR="0" rtl="0" algn="l">
                        <a:lnSpc>
                          <a:spcPct val="100000"/>
                        </a:lnSpc>
                        <a:spcBef>
                          <a:spcPts val="0"/>
                        </a:spcBef>
                        <a:spcAft>
                          <a:spcPts val="0"/>
                        </a:spcAft>
                        <a:buClr>
                          <a:srgbClr val="000000"/>
                        </a:buClr>
                        <a:buSzPts val="1000"/>
                        <a:buFont typeface="Arial"/>
                        <a:buNone/>
                      </a:pPr>
                      <a:r>
                        <a:rPr lang="en-US" sz="1300">
                          <a:latin typeface="Plus Jakarta Sans"/>
                          <a:ea typeface="Plus Jakarta Sans"/>
                          <a:cs typeface="Plus Jakarta Sans"/>
                          <a:sym typeface="Plus Jakarta Sans"/>
                        </a:rPr>
                        <a:t>From bronchi to alveoli, our lungs are a masterpiece of design. Get a lesson from the experts to better understand the intricacies of your respiratory system.</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r>
                        <a:rPr lang="en-US" sz="1200">
                          <a:solidFill>
                            <a:schemeClr val="accent3"/>
                          </a:solidFill>
                          <a:latin typeface="Plus Jakarta Sans"/>
                          <a:ea typeface="Plus Jakarta Sans"/>
                          <a:cs typeface="Plus Jakarta Sans"/>
                          <a:sym typeface="Plus Jakarta Sans"/>
                        </a:rPr>
                        <a:t>: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https://healthhub.crestnerhealth.com/lung-health/definition/anatomy-respiratory-system</a:t>
                      </a:r>
                      <a:r>
                        <a:rPr lang="en-US" sz="11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https://healthhub.crestnerhealth.com/lung-health/definition/anatomy-respiratory-system?language_content_entity=es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32740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Dive into the world of COPD with our interactive quiz. Breathe in, breathe out … and give it a go!</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https://healthhub.crestnerhealth.com/lung-health/diagnosis/what-do-you-know-about-copd</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close-up of an inhaler and a glass&#10;&#10;Description automatically generated" id="834" name="Google Shape;834;p86"/>
          <p:cNvPicPr preferRelativeResize="0"/>
          <p:nvPr/>
        </p:nvPicPr>
        <p:blipFill>
          <a:blip r:embed="rId8">
            <a:alphaModFix/>
          </a:blip>
          <a:stretch>
            <a:fillRect/>
          </a:stretch>
        </p:blipFill>
        <p:spPr>
          <a:xfrm>
            <a:off x="8016594" y="1803550"/>
            <a:ext cx="1721175" cy="1147450"/>
          </a:xfrm>
          <a:prstGeom prst="rect">
            <a:avLst/>
          </a:prstGeom>
          <a:noFill/>
          <a:ln>
            <a:noFill/>
          </a:ln>
        </p:spPr>
      </p:pic>
      <p:pic>
        <p:nvPicPr>
          <p:cNvPr descr="A doctor using a computer&#10;&#10;Description automatically generated" id="835" name="Google Shape;835;p86"/>
          <p:cNvPicPr preferRelativeResize="0"/>
          <p:nvPr/>
        </p:nvPicPr>
        <p:blipFill>
          <a:blip r:embed="rId9">
            <a:alphaModFix/>
          </a:blip>
          <a:stretch>
            <a:fillRect/>
          </a:stretch>
        </p:blipFill>
        <p:spPr>
          <a:xfrm>
            <a:off x="8017645" y="3429000"/>
            <a:ext cx="1719072" cy="1143000"/>
          </a:xfrm>
          <a:prstGeom prst="rect">
            <a:avLst/>
          </a:prstGeom>
          <a:noFill/>
          <a:ln>
            <a:noFill/>
          </a:ln>
        </p:spPr>
      </p:pic>
      <p:pic>
        <p:nvPicPr>
          <p:cNvPr descr="A person standing in a field with his arms outstretched&#10;&#10;Description automatically generated" id="836" name="Google Shape;836;p86"/>
          <p:cNvPicPr preferRelativeResize="0"/>
          <p:nvPr/>
        </p:nvPicPr>
        <p:blipFill>
          <a:blip r:embed="rId10">
            <a:alphaModFix/>
          </a:blip>
          <a:stretch>
            <a:fillRect/>
          </a:stretch>
        </p:blipFill>
        <p:spPr>
          <a:xfrm>
            <a:off x="7966925" y="4990975"/>
            <a:ext cx="1719075" cy="1146050"/>
          </a:xfrm>
          <a:prstGeom prst="rect">
            <a:avLst/>
          </a:prstGeom>
          <a:noFill/>
          <a:ln>
            <a:noFill/>
          </a:ln>
        </p:spPr>
      </p:pic>
      <p:sp>
        <p:nvSpPr>
          <p:cNvPr id="837" name="Google Shape;837;p86"/>
          <p:cNvSpPr txBox="1"/>
          <p:nvPr/>
        </p:nvSpPr>
        <p:spPr>
          <a:xfrm>
            <a:off x="10098975" y="304920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b="1">
              <a:solidFill>
                <a:schemeClr val="accent3"/>
              </a:solidFill>
              <a:latin typeface="Plus Jakarta Sans"/>
              <a:ea typeface="Plus Jakarta Sans"/>
              <a:cs typeface="Plus Jakarta Sans"/>
              <a:sym typeface="Plus Jakarta Sans"/>
            </a:endParaRPr>
          </a:p>
        </p:txBody>
      </p:sp>
      <p:grpSp>
        <p:nvGrpSpPr>
          <p:cNvPr id="838" name="Google Shape;838;p86"/>
          <p:cNvGrpSpPr/>
          <p:nvPr/>
        </p:nvGrpSpPr>
        <p:grpSpPr>
          <a:xfrm>
            <a:off x="10751326" y="2393825"/>
            <a:ext cx="612622" cy="612000"/>
            <a:chOff x="10134200" y="974025"/>
            <a:chExt cx="681600" cy="612000"/>
          </a:xfrm>
        </p:grpSpPr>
        <p:sp>
          <p:nvSpPr>
            <p:cNvPr id="839" name="Google Shape;839;p8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0" name="Google Shape;840;p86"/>
            <p:cNvPicPr preferRelativeResize="0"/>
            <p:nvPr/>
          </p:nvPicPr>
          <p:blipFill>
            <a:blip r:embed="rId11">
              <a:alphaModFix/>
            </a:blip>
            <a:stretch>
              <a:fillRect/>
            </a:stretch>
          </p:blipFill>
          <p:spPr>
            <a:xfrm>
              <a:off x="10259988" y="1083754"/>
              <a:ext cx="430025" cy="392531"/>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7"/>
          <p:cNvSpPr txBox="1"/>
          <p:nvPr>
            <p:ph type="title"/>
          </p:nvPr>
        </p:nvSpPr>
        <p:spPr>
          <a:xfrm>
            <a:off x="741375" y="188950"/>
            <a:ext cx="10617900" cy="92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Do it for your long-term health</a:t>
            </a:r>
            <a:endParaRPr/>
          </a:p>
        </p:txBody>
      </p:sp>
      <p:graphicFrame>
        <p:nvGraphicFramePr>
          <p:cNvPr id="847" name="Google Shape;847;p87"/>
          <p:cNvGraphicFramePr/>
          <p:nvPr/>
        </p:nvGraphicFramePr>
        <p:xfrm>
          <a:off x="741363" y="1331363"/>
          <a:ext cx="3000000" cy="3000000"/>
        </p:xfrm>
        <a:graphic>
          <a:graphicData uri="http://schemas.openxmlformats.org/drawingml/2006/table">
            <a:tbl>
              <a:tblPr>
                <a:noFill/>
                <a:tableStyleId>{4E80DD10-FAF0-4BAD-AF5F-8E2B96179F16}</a:tableStyleId>
              </a:tblPr>
              <a:tblGrid>
                <a:gridCol w="3836850"/>
                <a:gridCol w="3416550"/>
                <a:gridCol w="2035650"/>
              </a:tblGrid>
              <a:tr h="4134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744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With COPD, it’s not just about immediate relief—it’s about long-term control. Explore how the right meds, taken consistently, can shape a healthier future.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https://healthhub.crestnerhealth.com/lung-health/treatment/managing-copd-medicines-long-term-control</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971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Do you know how to recognize the difference between COPD symptoms and signs of respiratory distress? Breathe easy by staying informed.</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https://healthhub.crestnerhealth.com/lung-health/symptoms/signs-respiratory-distress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https://healthhub.crestnerhealth.com/lung-health/symptoms/signs-respiratory-distress?language_content_entity=es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3359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Fitness isn’t just for muscles—it’s for lungs, too. If you have COPD, pulmonary rehabilitation can teach you breathing exercises and more. (Also available in Spanish.)</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https://healthhub.crestnerhealth.com/lung-health/recovery/pulmonary-rehabilitation</a:t>
                      </a:r>
                      <a:r>
                        <a:rPr lang="en-US" sz="1100">
                          <a:solidFill>
                            <a:schemeClr val="accent3"/>
                          </a:solidFill>
                          <a:latin typeface="Plus Jakarta Sans"/>
                          <a:ea typeface="Plus Jakarta Sans"/>
                          <a:cs typeface="Plus Jakarta Sans"/>
                          <a:sym typeface="Plus Jakarta Sans"/>
                        </a:rPr>
                        <a:t> </a:t>
                      </a:r>
                      <a:endParaRPr sz="1200">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https://healthhub.crestnerhealth.com/lung-health/recovery/pulmonary-rehabilitation?language_content_entity=es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8" name="Google Shape;848;p87"/>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16975" y="3311225"/>
            <a:ext cx="19710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61675" y="2629625"/>
            <a:ext cx="681600" cy="681600"/>
            <a:chOff x="10294125" y="2443000"/>
            <a:chExt cx="681600" cy="681600"/>
          </a:xfrm>
        </p:grpSpPr>
        <p:sp>
          <p:nvSpPr>
            <p:cNvPr id="851" name="Google Shape;851;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A person putting an inhaler in her purse&#10;&#10;Description automatically generated" id="853" name="Google Shape;853;p87"/>
          <p:cNvPicPr preferRelativeResize="0"/>
          <p:nvPr/>
        </p:nvPicPr>
        <p:blipFill>
          <a:blip r:embed="rId9">
            <a:alphaModFix/>
          </a:blip>
          <a:stretch>
            <a:fillRect/>
          </a:stretch>
        </p:blipFill>
        <p:spPr>
          <a:xfrm>
            <a:off x="8083778" y="1897675"/>
            <a:ext cx="1710825" cy="1140550"/>
          </a:xfrm>
          <a:prstGeom prst="rect">
            <a:avLst/>
          </a:prstGeom>
          <a:noFill/>
          <a:ln>
            <a:noFill/>
          </a:ln>
        </p:spPr>
      </p:pic>
      <p:pic>
        <p:nvPicPr>
          <p:cNvPr descr="A person and person getting into a car&#10;&#10;Description automatically generated" id="854" name="Google Shape;854;p87"/>
          <p:cNvPicPr preferRelativeResize="0"/>
          <p:nvPr/>
        </p:nvPicPr>
        <p:blipFill>
          <a:blip r:embed="rId10">
            <a:alphaModFix/>
          </a:blip>
          <a:stretch>
            <a:fillRect/>
          </a:stretch>
        </p:blipFill>
        <p:spPr>
          <a:xfrm>
            <a:off x="8093371" y="4715100"/>
            <a:ext cx="1691640" cy="1143000"/>
          </a:xfrm>
          <a:prstGeom prst="rect">
            <a:avLst/>
          </a:prstGeom>
          <a:noFill/>
          <a:ln>
            <a:noFill/>
          </a:ln>
        </p:spPr>
      </p:pic>
      <p:pic>
        <p:nvPicPr>
          <p:cNvPr descr="A person wearing a face mask&#10;&#10;Description automatically generated" id="855" name="Google Shape;855;p87"/>
          <p:cNvPicPr preferRelativeResize="0"/>
          <p:nvPr/>
        </p:nvPicPr>
        <p:blipFill>
          <a:blip r:embed="rId11">
            <a:alphaModFix/>
          </a:blip>
          <a:stretch>
            <a:fillRect/>
          </a:stretch>
        </p:blipFill>
        <p:spPr>
          <a:xfrm>
            <a:off x="8083778" y="3306375"/>
            <a:ext cx="1710825" cy="114056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88"/>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a:t>
            </a:r>
            <a:r>
              <a:rPr lang="en-US"/>
              <a:t>Limit pollution exposure</a:t>
            </a:r>
            <a:endParaRPr/>
          </a:p>
        </p:txBody>
      </p:sp>
      <p:graphicFrame>
        <p:nvGraphicFramePr>
          <p:cNvPr id="862" name="Google Shape;862;p88"/>
          <p:cNvGraphicFramePr/>
          <p:nvPr/>
        </p:nvGraphicFramePr>
        <p:xfrm>
          <a:off x="741363" y="1331363"/>
          <a:ext cx="3000000" cy="3000000"/>
        </p:xfrm>
        <a:graphic>
          <a:graphicData uri="http://schemas.openxmlformats.org/drawingml/2006/table">
            <a:tbl>
              <a:tblPr>
                <a:noFill/>
                <a:tableStyleId>{4E80DD10-FAF0-4BAD-AF5F-8E2B96179F16}</a:tableStyleId>
              </a:tblPr>
              <a:tblGrid>
                <a:gridCol w="3836850"/>
                <a:gridCol w="3416550"/>
                <a:gridCol w="2035650"/>
              </a:tblGrid>
              <a:tr h="4134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405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We tend to focus on the effects of outdoor pollution, but indoor culprits can affect COPD, too. How safe is the air in your home? Click here to find out.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https://healthhub.crestnerhealth.com/lung-health/causes/indoor-air-can-cause-health-problems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6488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Smoking is a leading cause of respiratory diseases, but it’s never too late to change the narrative. Remember: Every smoke-free day is a victory for your lungs.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https://healthhub.crestnerhealth.com/lung-health/related-conditions/smoking-and-respiratory-diseases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https://healthhub.crestnerhealth.com/lung-health/related-conditions/smoking-and-respiratory-diseases?language_content_entity=es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971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For a lot of people, quitting smoking isn’t a one-time decision. So if you’ve faltered, that’s OK! Here’s how to pick up and start again.</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https://healthhub.crestnerhealth.com/lung-health/treatment/how-quit-smoking-again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3" name="Google Shape;863;p88"/>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air of scissors cutting a cigarette&#10;&#10;Description automatically generated" id="864" name="Google Shape;864;p88"/>
          <p:cNvPicPr preferRelativeResize="0"/>
          <p:nvPr/>
        </p:nvPicPr>
        <p:blipFill>
          <a:blip r:embed="rId7">
            <a:alphaModFix/>
          </a:blip>
          <a:stretch>
            <a:fillRect/>
          </a:stretch>
        </p:blipFill>
        <p:spPr>
          <a:xfrm>
            <a:off x="8554732" y="4768427"/>
            <a:ext cx="933350" cy="933350"/>
          </a:xfrm>
          <a:prstGeom prst="rect">
            <a:avLst/>
          </a:prstGeom>
          <a:noFill/>
          <a:ln>
            <a:noFill/>
          </a:ln>
        </p:spPr>
      </p:pic>
      <p:pic>
        <p:nvPicPr>
          <p:cNvPr descr="A close-up of a calendar with a push pin&#10;&#10;Description automatically generated" id="865" name="Google Shape;865;p88"/>
          <p:cNvPicPr preferRelativeResize="0"/>
          <p:nvPr/>
        </p:nvPicPr>
        <p:blipFill>
          <a:blip r:embed="rId8">
            <a:alphaModFix/>
          </a:blip>
          <a:stretch>
            <a:fillRect/>
          </a:stretch>
        </p:blipFill>
        <p:spPr>
          <a:xfrm>
            <a:off x="8175582" y="3303577"/>
            <a:ext cx="1691650" cy="1133856"/>
          </a:xfrm>
          <a:prstGeom prst="rect">
            <a:avLst/>
          </a:prstGeom>
          <a:noFill/>
          <a:ln>
            <a:noFill/>
          </a:ln>
        </p:spPr>
      </p:pic>
      <p:pic>
        <p:nvPicPr>
          <p:cNvPr descr="A person and a child sitting on a couch&#10;&#10;Description automatically generated" id="866" name="Google Shape;866;p88"/>
          <p:cNvPicPr preferRelativeResize="0"/>
          <p:nvPr/>
        </p:nvPicPr>
        <p:blipFill>
          <a:blip r:embed="rId9">
            <a:alphaModFix/>
          </a:blip>
          <a:stretch>
            <a:fillRect/>
          </a:stretch>
        </p:blipFill>
        <p:spPr>
          <a:xfrm>
            <a:off x="8171025" y="1838750"/>
            <a:ext cx="1700775" cy="1133850"/>
          </a:xfrm>
          <a:prstGeom prst="rect">
            <a:avLst/>
          </a:prstGeom>
          <a:noFill/>
          <a:ln>
            <a:noFill/>
          </a:ln>
        </p:spPr>
      </p:pic>
      <p:sp>
        <p:nvSpPr>
          <p:cNvPr id="867" name="Google Shape;867;p88"/>
          <p:cNvSpPr txBox="1"/>
          <p:nvPr/>
        </p:nvSpPr>
        <p:spPr>
          <a:xfrm>
            <a:off x="101002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motivators for healthy behavior.</a:t>
            </a:r>
            <a:endParaRPr b="1">
              <a:solidFill>
                <a:schemeClr val="accent3"/>
              </a:solidFill>
              <a:latin typeface="Plus Jakarta Sans"/>
              <a:ea typeface="Plus Jakarta Sans"/>
              <a:cs typeface="Plus Jakarta Sans"/>
              <a:sym typeface="Plus Jakarta Sans"/>
            </a:endParaRPr>
          </a:p>
        </p:txBody>
      </p:sp>
      <p:grpSp>
        <p:nvGrpSpPr>
          <p:cNvPr id="868" name="Google Shape;868;p88"/>
          <p:cNvGrpSpPr/>
          <p:nvPr/>
        </p:nvGrpSpPr>
        <p:grpSpPr>
          <a:xfrm>
            <a:off x="10752600" y="2408425"/>
            <a:ext cx="681600" cy="681600"/>
            <a:chOff x="10294125" y="1691525"/>
            <a:chExt cx="681600" cy="681600"/>
          </a:xfrm>
        </p:grpSpPr>
        <p:sp>
          <p:nvSpPr>
            <p:cNvPr id="869" name="Google Shape;869;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0" name="Google Shape;870;p88"/>
            <p:cNvPicPr preferRelativeResize="0"/>
            <p:nvPr/>
          </p:nvPicPr>
          <p:blipFill>
            <a:blip r:embed="rId10">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pic>
        <p:nvPicPr>
          <p:cNvPr id="876" name="Google Shape;876;p89"/>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877" name="Google Shape;877;p89"/>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78" name="Google Shape;878;p89"/>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79" name="Google Shape;879;p89"/>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Pulmonology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80" name="Google Shape;880;p89"/>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COPD-related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81" name="Google Shape;881;p89"/>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2" name="Google Shape;882;p89"/>
          <p:cNvSpPr txBox="1"/>
          <p:nvPr/>
        </p:nvSpPr>
        <p:spPr>
          <a:xfrm>
            <a:off x="6280175" y="3506425"/>
            <a:ext cx="2691900" cy="248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COPD keywords</a:t>
            </a:r>
            <a:endParaRPr b="1" sz="13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copd</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what is copd</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copd symptoms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copd definition</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copd treatment</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copd exacerbation</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copd pathophysiology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copd causes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symptoms of copd</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copd treatments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copd stages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copd medications</a:t>
            </a:r>
            <a:endParaRPr sz="1000">
              <a:solidFill>
                <a:schemeClr val="lt2"/>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