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y="6858000" cx="12192000"/>
  <p:notesSz cx="6858000" cy="9144000"/>
  <p:embeddedFontLst>
    <p:embeddedFont>
      <p:font typeface="Plus Jakarta Sans ExtraBold"/>
      <p:bold r:id="rId32"/>
      <p:boldItalic r:id="rId33"/>
    </p:embeddedFont>
    <p:embeddedFont>
      <p:font typeface="Plus Jakarta Sans"/>
      <p:regular r:id="rId34"/>
      <p:bold r:id="rId35"/>
      <p:italic r:id="rId36"/>
      <p:boldItalic r:id="rId37"/>
    </p:embeddedFont>
    <p:embeddedFont>
      <p:font typeface="Montserrat Black"/>
      <p:bold r:id="rId38"/>
      <p:boldItalic r:id="rId39"/>
    </p:embeddedFont>
    <p:embeddedFont>
      <p:font typeface="Plus Jakarta Sans SemiBold"/>
      <p:regular r:id="rId40"/>
      <p:bold r:id="rId41"/>
      <p:italic r:id="rId42"/>
      <p:boldItalic r:id="rId43"/>
    </p:embeddedFont>
    <p:embeddedFont>
      <p:font typeface="Plus Jakarta Sans Medium"/>
      <p:regular r:id="rId44"/>
      <p:bold r:id="rId45"/>
      <p:italic r:id="rId46"/>
      <p:boldItalic r:id="rId47"/>
    </p:embeddedFont>
    <p:embeddedFont>
      <p:font typeface="Plus Jakarta Sans Light"/>
      <p:regular r:id="rId48"/>
      <p:bold r:id="rId49"/>
      <p:italic r:id="rId50"/>
      <p:boldItalic r:id="rId51"/>
    </p:embeddedFont>
    <p:embeddedFont>
      <p:font typeface="DM Serif Display"/>
      <p:regular r:id="rId52"/>
      <p:italic r:id="rId53"/>
    </p:embeddedFont>
    <p:embeddedFont>
      <p:font typeface="Century Gothic"/>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EB35161-C60A-415E-8024-587FAEA24F47}">
  <a:tblStyle styleId="{7EB35161-C60A-415E-8024-587FAEA24F47}"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SemiBold-regular.fntdata"/><Relationship Id="rId42" Type="http://schemas.openxmlformats.org/officeDocument/2006/relationships/font" Target="fonts/PlusJakartaSansSemiBold-italic.fntdata"/><Relationship Id="rId41" Type="http://schemas.openxmlformats.org/officeDocument/2006/relationships/font" Target="fonts/PlusJakartaSansSemiBold-bold.fntdata"/><Relationship Id="rId44" Type="http://schemas.openxmlformats.org/officeDocument/2006/relationships/font" Target="fonts/PlusJakartaSansMedium-regular.fntdata"/><Relationship Id="rId43" Type="http://schemas.openxmlformats.org/officeDocument/2006/relationships/font" Target="fonts/PlusJakartaSansSemiBold-boldItalic.fntdata"/><Relationship Id="rId46" Type="http://schemas.openxmlformats.org/officeDocument/2006/relationships/font" Target="fonts/PlusJakartaSansMedium-italic.fntdata"/><Relationship Id="rId45" Type="http://schemas.openxmlformats.org/officeDocument/2006/relationships/font" Target="fonts/PlusJakartaSansMedium-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PlusJakartaSansLight-regular.fntdata"/><Relationship Id="rId47" Type="http://schemas.openxmlformats.org/officeDocument/2006/relationships/font" Target="fonts/PlusJakartaSansMedium-boldItalic.fntdata"/><Relationship Id="rId49" Type="http://schemas.openxmlformats.org/officeDocument/2006/relationships/font" Target="fonts/PlusJakartaSansLight-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font" Target="fonts/PlusJakartaSansExtraBold-boldItalic.fntdata"/><Relationship Id="rId32" Type="http://schemas.openxmlformats.org/officeDocument/2006/relationships/font" Target="fonts/PlusJakartaSansExtraBold-bold.fntdata"/><Relationship Id="rId35" Type="http://schemas.openxmlformats.org/officeDocument/2006/relationships/font" Target="fonts/PlusJakartaSans-bold.fntdata"/><Relationship Id="rId34" Type="http://schemas.openxmlformats.org/officeDocument/2006/relationships/font" Target="fonts/PlusJakartaSans-regular.fntdata"/><Relationship Id="rId37" Type="http://schemas.openxmlformats.org/officeDocument/2006/relationships/font" Target="fonts/PlusJakartaSans-boldItalic.fntdata"/><Relationship Id="rId36" Type="http://schemas.openxmlformats.org/officeDocument/2006/relationships/font" Target="fonts/PlusJakartaSans-italic.fntdata"/><Relationship Id="rId39" Type="http://schemas.openxmlformats.org/officeDocument/2006/relationships/font" Target="fonts/MontserratBlack-boldItalic.fntdata"/><Relationship Id="rId38" Type="http://schemas.openxmlformats.org/officeDocument/2006/relationships/font" Target="fonts/MontserratBlack-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PlusJakartaSansLight-boldItalic.fntdata"/><Relationship Id="rId50" Type="http://schemas.openxmlformats.org/officeDocument/2006/relationships/font" Target="fonts/PlusJakartaSansLight-italic.fntdata"/><Relationship Id="rId53" Type="http://schemas.openxmlformats.org/officeDocument/2006/relationships/font" Target="fonts/DMSerifDisplay-italic.fntdata"/><Relationship Id="rId52" Type="http://schemas.openxmlformats.org/officeDocument/2006/relationships/font" Target="fonts/DMSerifDisplay-regular.fntdata"/><Relationship Id="rId11" Type="http://schemas.openxmlformats.org/officeDocument/2006/relationships/slide" Target="slides/slide4.xml"/><Relationship Id="rId55" Type="http://schemas.openxmlformats.org/officeDocument/2006/relationships/font" Target="fonts/CenturyGothic-bold.fntdata"/><Relationship Id="rId10" Type="http://schemas.openxmlformats.org/officeDocument/2006/relationships/slide" Target="slides/slide3.xml"/><Relationship Id="rId54" Type="http://schemas.openxmlformats.org/officeDocument/2006/relationships/font" Target="fonts/CenturyGothic-regular.fntdata"/><Relationship Id="rId13" Type="http://schemas.openxmlformats.org/officeDocument/2006/relationships/slide" Target="slides/slide6.xml"/><Relationship Id="rId57" Type="http://schemas.openxmlformats.org/officeDocument/2006/relationships/font" Target="fonts/CenturyGothic-boldItalic.fntdata"/><Relationship Id="rId12" Type="http://schemas.openxmlformats.org/officeDocument/2006/relationships/slide" Target="slides/slide5.xml"/><Relationship Id="rId56" Type="http://schemas.openxmlformats.org/officeDocument/2006/relationships/font" Target="fonts/CenturyGothic-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2dbd14cc83_0_15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2dbd14cc83_0_15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87" name="Google Shape;887;g22dbd14cc83_0_15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98" name="Google Shape;898;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99" name="Google Shape;899;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7" name="Shape 907"/>
        <p:cNvGrpSpPr/>
        <p:nvPr/>
      </p:nvGrpSpPr>
      <p:grpSpPr>
        <a:xfrm>
          <a:off x="0" y="0"/>
          <a:ext cx="0" cy="0"/>
          <a:chOff x="0" y="0"/>
          <a:chExt cx="0" cy="0"/>
        </a:xfrm>
      </p:grpSpPr>
      <p:sp>
        <p:nvSpPr>
          <p:cNvPr id="908" name="Google Shape;908;g22dbd14cc83_0_185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9" name="Google Shape;909;g22dbd14cc83_0_185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10" name="Google Shape;910;g22dbd14cc83_0_185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951dd7a99_1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32" name="Google Shape;932;g22951dd7a99_1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33" name="Google Shape;933;g22951dd7a99_1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9" name="Shape 939"/>
        <p:cNvGrpSpPr/>
        <p:nvPr/>
      </p:nvGrpSpPr>
      <p:grpSpPr>
        <a:xfrm>
          <a:off x="0" y="0"/>
          <a:ext cx="0" cy="0"/>
          <a:chOff x="0" y="0"/>
          <a:chExt cx="0" cy="0"/>
        </a:xfrm>
      </p:grpSpPr>
      <p:sp>
        <p:nvSpPr>
          <p:cNvPr id="940" name="Google Shape;94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1" name="Google Shape;94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942" name="Google Shape;94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3373789fe36_0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3373789fe36_0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3" name="Google Shape;953;g3373789fe36_0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22e1a64b9b3_5_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2" name="Google Shape;962;g22e1a64b9b3_5_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3" name="Google Shape;963;g22e1a64b9b3_5_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2" name="Shape 972"/>
        <p:cNvGrpSpPr/>
        <p:nvPr/>
      </p:nvGrpSpPr>
      <p:grpSpPr>
        <a:xfrm>
          <a:off x="0" y="0"/>
          <a:ext cx="0" cy="0"/>
          <a:chOff x="0" y="0"/>
          <a:chExt cx="0" cy="0"/>
        </a:xfrm>
      </p:grpSpPr>
      <p:sp>
        <p:nvSpPr>
          <p:cNvPr id="973" name="Google Shape;973;g22e1a64b9b3_5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74" name="Google Shape;974;g22e1a64b9b3_5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75" name="Google Shape;975;g22e1a64b9b3_5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0" name="Shape 980"/>
        <p:cNvGrpSpPr/>
        <p:nvPr/>
      </p:nvGrpSpPr>
      <p:grpSpPr>
        <a:xfrm>
          <a:off x="0" y="0"/>
          <a:ext cx="0" cy="0"/>
          <a:chOff x="0" y="0"/>
          <a:chExt cx="0" cy="0"/>
        </a:xfrm>
      </p:grpSpPr>
      <p:sp>
        <p:nvSpPr>
          <p:cNvPr id="981" name="Google Shape;981;g22951048abd_0_7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2" name="Google Shape;982;g22951048abd_0_7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3" name="Google Shape;983;g22951048abd_0_7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8" name="Shape 988"/>
        <p:cNvGrpSpPr/>
        <p:nvPr/>
      </p:nvGrpSpPr>
      <p:grpSpPr>
        <a:xfrm>
          <a:off x="0" y="0"/>
          <a:ext cx="0" cy="0"/>
          <a:chOff x="0" y="0"/>
          <a:chExt cx="0" cy="0"/>
        </a:xfrm>
      </p:grpSpPr>
      <p:sp>
        <p:nvSpPr>
          <p:cNvPr id="989" name="Google Shape;989;g22951048abd_0_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0" name="Google Shape;990;g22951048abd_0_85: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1" name="Google Shape;991;g22951048abd_0_85: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g22951048abd_0_9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98" name="Google Shape;998;g22951048abd_0_9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99" name="Google Shape;999;g22951048abd_0_9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g25f04ffd544_0_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06" name="Google Shape;1006;g25f04ffd544_0_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07" name="Google Shape;1007;g25f04ffd544_0_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25f04ffd544_0_6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14" name="Google Shape;1014;g25f04ffd544_0_6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15" name="Google Shape;1015;g25f04ffd544_0_6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0" name="Shape 1020"/>
        <p:cNvGrpSpPr/>
        <p:nvPr/>
      </p:nvGrpSpPr>
      <p:grpSpPr>
        <a:xfrm>
          <a:off x="0" y="0"/>
          <a:ext cx="0" cy="0"/>
          <a:chOff x="0" y="0"/>
          <a:chExt cx="0" cy="0"/>
        </a:xfrm>
      </p:grpSpPr>
      <p:sp>
        <p:nvSpPr>
          <p:cNvPr id="1021" name="Google Shape;1021;g2679e036406_0_39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022" name="Google Shape;1022;g2679e036406_0_39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023" name="Google Shape;1023;g2679e036406_0_39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5a75613929_0_8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5a75613929_0_8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5a75613929_0_8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2dbd14cc83_0_10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2dbd14cc83_0_10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2dbd14cc83_0_10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24f6efa0f07_0_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24f6efa0f07_0_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5" name="Google Shape;845;g24f6efa0f07_0_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22dbd14cc83_0_1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22dbd14cc83_0_11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60" name="Google Shape;860;g22dbd14cc83_0_11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4" name="Google Shape;874;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75" name="Google Shape;875;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1.png"/><Relationship Id="rId4" Type="http://schemas.openxmlformats.org/officeDocument/2006/relationships/image" Target="../media/image4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healthhub.crestnerhealth.com/diabetes/management/managing-your-diabetes-medicines"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healthhub.crestnerhealth.com/wellness/understanding-healthcare/do-you-know-enough-about-taking-prescription-medicines" TargetMode="External"/><Relationship Id="rId4" Type="http://schemas.openxmlformats.org/officeDocument/2006/relationships/hyperlink" Target="https://healthhub.crestnerhealth.com/diabetes/management/healthy-cooking-tips-people-diabetes" TargetMode="External"/><Relationship Id="rId5" Type="http://schemas.openxmlformats.org/officeDocument/2006/relationships/hyperlink" Target="https://healthhub.crestnerhealth.com/diabetes/management/healthy-cooking-tips-people-diabetes?language_content_entity=es" TargetMode="External"/><Relationship Id="rId6" Type="http://schemas.openxmlformats.org/officeDocument/2006/relationships/hyperlink" Target="https://healthhub.crestnerhealth.com/diabetes/management/your-diabetes-healthcare-team" TargetMode="External"/><Relationship Id="rId7"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5.jpg"/><Relationship Id="rId4" Type="http://schemas.openxmlformats.org/officeDocument/2006/relationships/hyperlink" Target="https://krameshelp.webmdignite.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4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s://krameshelp.webmdignite.com/" TargetMode="External"/><Relationship Id="rId4" Type="http://schemas.openxmlformats.org/officeDocument/2006/relationships/image" Target="../media/image46.png"/><Relationship Id="rId5" Type="http://schemas.openxmlformats.org/officeDocument/2006/relationships/image" Target="../media/image4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5.xml"/><Relationship Id="rId3" Type="http://schemas.openxmlformats.org/officeDocument/2006/relationships/image" Target="../media/image47.jpg"/><Relationship Id="rId4" Type="http://schemas.openxmlformats.org/officeDocument/2006/relationships/hyperlink" Target="https://healthhub.crestnerhealth.com/diabetes/definition/what-do-you-know-about-prediabetes" TargetMode="External"/><Relationship Id="rId5" Type="http://schemas.openxmlformats.org/officeDocument/2006/relationships/hyperlink" Target="https://healthhub.crestnerhealth.com/diabetes/types/are-you-risk-type-2-diabetes" TargetMode="External"/><Relationship Id="rId6" Type="http://schemas.openxmlformats.org/officeDocument/2006/relationships/hyperlink" Target="https://healthhub.crestnerhealth.com/diabetes/definition/what-type-2-diabetes" TargetMode="External"/><Relationship Id="rId7" Type="http://schemas.openxmlformats.org/officeDocument/2006/relationships/hyperlink" Target="https://healthhub.crestnerhealth.com/diabetes/definition/what-type-2-diabete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 Id="rId3" Type="http://schemas.openxmlformats.org/officeDocument/2006/relationships/image" Target="../media/image3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44.jp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hyperlink" Target="https://healthhub.crestnerhealth.com/diabetes/definition/facts-about-diabetes" TargetMode="External"/><Relationship Id="rId4" Type="http://schemas.openxmlformats.org/officeDocument/2006/relationships/hyperlink" Target="https://healthhub.crestnerhealth.com/diabetes/definition/facts-about-diabetes?language_content_entity=es" TargetMode="External"/><Relationship Id="rId5" Type="http://schemas.openxmlformats.org/officeDocument/2006/relationships/hyperlink" Target="https://healthhub.crestnerhealth.com/diabetes/diagnosis/diagnosing-diabetes" TargetMode="External"/><Relationship Id="rId6" Type="http://schemas.openxmlformats.org/officeDocument/2006/relationships/hyperlink" Target="https://healthhub.crestnerhealth.com/metabolic-conditions/related-conditions/metabolic-syndrome-and-prediabet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hyperlink" Target="https://healthhub.crestnerhealth.com/wellness/fitness/how-yoga-can-help-blood-sugar-management" TargetMode="External"/><Relationship Id="rId4" Type="http://schemas.openxmlformats.org/officeDocument/2006/relationships/hyperlink" Target="https://healthhub.crestnerhealth.com/wellness/fitness/those-type-2-diabetes-can-walk-their-way-heart-health" TargetMode="External"/><Relationship Id="rId5" Type="http://schemas.openxmlformats.org/officeDocument/2006/relationships/hyperlink" Target="https://healthhub.crestnerhealth.com/diabetes/management/diabetes-and-exercise" TargetMode="External"/><Relationship Id="rId6" Type="http://schemas.openxmlformats.org/officeDocument/2006/relationships/hyperlink" Target="https://healthhub.crestnerhealth.com/diabetes/management/glucose-monitoring-devices" TargetMode="External"/><Relationship Id="rId7" Type="http://schemas.openxmlformats.org/officeDocument/2006/relationships/hyperlink" Target="https://healthhub.crestnerhealth.com/diabetes/management/type-2-diabetes-and-food-choic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hyperlink" Target="https://healthhub.crestnerhealth.com/diabetes/management/lifestyle-changes-can-help-kids-prevent-type-2-diabetes" TargetMode="External"/><Relationship Id="rId4" Type="http://schemas.openxmlformats.org/officeDocument/2006/relationships/hyperlink" Target="https://healthhub.crestnerhealth.com/diabetes/management/back-school-diabete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hyperlink" Target="https://healthhub.crestnerhealth.com/diabetes/management/type-2-diabetes-and-food-choices" TargetMode="External"/><Relationship Id="rId4" Type="http://schemas.openxmlformats.org/officeDocument/2006/relationships/hyperlink" Target="https://healthhub.crestnerhealth.com/diabetes/management/nutrition-facts-labels-and-diabetes" TargetMode="External"/><Relationship Id="rId5" Type="http://schemas.openxmlformats.org/officeDocument/2006/relationships/hyperlink" Target="https://healthhub.crestnerhealth.com/diabetes/related-conditions/alcohol-use-and-people-diabetes" TargetMode="External"/><Relationship Id="rId6" Type="http://schemas.openxmlformats.org/officeDocument/2006/relationships/hyperlink" Target="https://healthhub.crestnerhealth.com/mental-health/management/emotional-eating-how-cop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hyperlink" Target="https://healthhub.crestnerhealth.com/diabetes/related-conditions/overview-diabetes-complications" TargetMode="External"/><Relationship Id="rId4" Type="http://schemas.openxmlformats.org/officeDocument/2006/relationships/hyperlink" Target="https://healthhub.crestnerhealth.com/diabetes/related-conditions/overview-diabetes-complications?language_content_entity=es" TargetMode="External"/><Relationship Id="rId5" Type="http://schemas.openxmlformats.org/officeDocument/2006/relationships/hyperlink" Target="https://healthhub.crestnerhealth.com/diabetes/related-conditions/special-foot-care-diabetes" TargetMode="External"/><Relationship Id="rId6" Type="http://schemas.openxmlformats.org/officeDocument/2006/relationships/hyperlink" Target="https://healthhub.crestnerhealth.com/diabetes/related-conditions/diabetes-and-high-blood-pressure" TargetMode="External"/><Relationship Id="rId7" Type="http://schemas.openxmlformats.org/officeDocument/2006/relationships/hyperlink" Target="https://healthhub.crestnerhealth.com/diabetes/related-conditions/diabetes-and-high-blood-pressure?language_content_entity=e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hyperlink" Target="https://healthhub.crestnerhealth.com/diabetes/definition/what-type-2-diabetes" TargetMode="External"/><Relationship Id="rId4" Type="http://schemas.openxmlformats.org/officeDocument/2006/relationships/hyperlink" Target="https://healthhub.crestnerhealth.com/diabetes/management/your-type-2-diabetes-plan" TargetMode="External"/><Relationship Id="rId5" Type="http://schemas.openxmlformats.org/officeDocument/2006/relationships/hyperlink" Target="https://healthhub.crestnerhealth.com/diabetes/management/your-care-home-checking-blood-sugar" TargetMode="External"/><Relationship Id="rId6" Type="http://schemas.openxmlformats.org/officeDocument/2006/relationships/hyperlink" Target="https://healthhub.crestnerhealth.com/using-insulin-safely" TargetMode="External"/><Relationship Id="rId7" Type="http://schemas.openxmlformats.org/officeDocument/2006/relationships/hyperlink" Target="https://healthhub.crestnerhealth.com/importance-skin-and-foot-care-0" TargetMode="External"/><Relationship Id="rId8" Type="http://schemas.openxmlformats.org/officeDocument/2006/relationships/hyperlink" Target="https://healthhub.crestnerhealth.com/diabetes/related-conditions/diabetes-related-eye-diseas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2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4.png"/><Relationship Id="rId8"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6.png"/><Relationship Id="rId4" Type="http://schemas.openxmlformats.org/officeDocument/2006/relationships/image" Target="../media/image18.png"/><Relationship Id="rId5"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9" Type="http://schemas.openxmlformats.org/officeDocument/2006/relationships/image" Target="../media/image28.png"/><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hyperlink" Target="https://krameshelp.webmdignite.com/" TargetMode="External"/><Relationship Id="rId8"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49.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hyperlink" Target="https://healthhub.crestnerhealth.com/diabetes/definition/facts-about-diabetes" TargetMode="External"/><Relationship Id="rId4" Type="http://schemas.openxmlformats.org/officeDocument/2006/relationships/hyperlink" Target="https://healthhub.crestnerhealth.com/diabetes/definition/facts-about-diabetes?language_content_entity=es" TargetMode="External"/><Relationship Id="rId9" Type="http://schemas.openxmlformats.org/officeDocument/2006/relationships/image" Target="../media/image22.jpg"/><Relationship Id="rId5" Type="http://schemas.openxmlformats.org/officeDocument/2006/relationships/hyperlink" Target="https://healthhub.crestnerhealth.com/diabetes/management/diabetes-measuring-glucose-home" TargetMode="External"/><Relationship Id="rId6" Type="http://schemas.openxmlformats.org/officeDocument/2006/relationships/hyperlink" Target="https://healthhub.crestnerhealth.com/wellness/fitness/how-yoga-can-help-blood-sugar-management" TargetMode="External"/><Relationship Id="rId7" Type="http://schemas.openxmlformats.org/officeDocument/2006/relationships/hyperlink" Target="https://healthhub.crestnerhealth.com/diabetes/related-conditions/special-foot-care-diabetes" TargetMode="External"/><Relationship Id="rId8" Type="http://schemas.openxmlformats.org/officeDocument/2006/relationships/image" Target="../media/image21.jpg"/><Relationship Id="rId11" Type="http://schemas.openxmlformats.org/officeDocument/2006/relationships/image" Target="../media/image16.jpg"/><Relationship Id="rId10" Type="http://schemas.openxmlformats.org/officeDocument/2006/relationships/image" Target="../media/image19.jpg"/><Relationship Id="rId12"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fitness/those-type-2-diabetes-can-walk-their-way-heart-health" TargetMode="External"/><Relationship Id="rId4" Type="http://schemas.openxmlformats.org/officeDocument/2006/relationships/hyperlink" Target="https://healthhub.crestnerhealth.com/diabetes/related-conditions/diabetes-and-high-blood-pressure" TargetMode="External"/><Relationship Id="rId9" Type="http://schemas.openxmlformats.org/officeDocument/2006/relationships/image" Target="../media/image14.png"/><Relationship Id="rId5" Type="http://schemas.openxmlformats.org/officeDocument/2006/relationships/hyperlink" Target="https://healthhub.crestnerhealth.com/diabetes/related-conditions/diabetes-and-high-blood-pressure?language_content_entity=es" TargetMode="External"/><Relationship Id="rId6" Type="http://schemas.openxmlformats.org/officeDocument/2006/relationships/hyperlink" Target="https://healthhub.crestnerhealth.com/diabetes/related-conditions/overview-diabetes-complications" TargetMode="External"/><Relationship Id="rId7" Type="http://schemas.openxmlformats.org/officeDocument/2006/relationships/hyperlink" Target="https://healthhub.crestnerhealth.com/diabetes/related-conditions/overview-diabetes-complications?language_content_entity=es" TargetMode="External"/><Relationship Id="rId8" Type="http://schemas.openxmlformats.org/officeDocument/2006/relationships/hyperlink" Target="https://healthhub.crestnerhealth.com/diabetes/related-conditions/have-diabetes-watch-these-lesser-known-complications" TargetMode="External"/><Relationship Id="rId11" Type="http://schemas.openxmlformats.org/officeDocument/2006/relationships/image" Target="../media/image29.jpg"/><Relationship Id="rId10" Type="http://schemas.openxmlformats.org/officeDocument/2006/relationships/image" Target="../media/image33.jpg"/><Relationship Id="rId13" Type="http://schemas.openxmlformats.org/officeDocument/2006/relationships/image" Target="../media/image34.jpg"/><Relationship Id="rId12" Type="http://schemas.openxmlformats.org/officeDocument/2006/relationships/image" Target="../media/image2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hyperlink" Target="https://healthhub.crestnerhealth.com/diabetes/management/lifestyle-changes-can-help-kids-prevent-type-2-diabetes" TargetMode="External"/><Relationship Id="rId9" Type="http://schemas.openxmlformats.org/officeDocument/2006/relationships/image" Target="../media/image38.jpg"/><Relationship Id="rId5" Type="http://schemas.openxmlformats.org/officeDocument/2006/relationships/hyperlink" Target="https://healthhub.crestnerhealth.com/metabolic-conditions/related-conditions/metabolic-syndrome-and-prediabetes" TargetMode="External"/><Relationship Id="rId6" Type="http://schemas.openxmlformats.org/officeDocument/2006/relationships/hyperlink" Target="https://healthhub.crestnerhealth.com/diabetes/definition/what-do-you-know-about-prediabetes" TargetMode="External"/><Relationship Id="rId7" Type="http://schemas.openxmlformats.org/officeDocument/2006/relationships/image" Target="../media/image30.png"/><Relationship Id="rId8" Type="http://schemas.openxmlformats.org/officeDocument/2006/relationships/image" Target="../media/image2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p:cNvPicPr preferRelativeResize="0"/>
          <p:nvPr/>
        </p:nvPicPr>
        <p:blipFill rotWithShape="1">
          <a:blip r:embed="rId4">
            <a:alphaModFix/>
          </a:blip>
          <a:srcRect b="-10430" l="1766" r="31566" t="10430"/>
          <a:stretch/>
        </p:blipFill>
        <p:spPr>
          <a:xfrm>
            <a:off x="7025175" y="-4532225"/>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546500"/>
            <a:ext cx="4482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a:t>
            </a:r>
            <a:r>
              <a:rPr lang="en-US"/>
              <a:t>Healthy Diabetes</a:t>
            </a:r>
            <a:r>
              <a:rPr lang="en-US"/>
              <a:t> </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sp>
        <p:nvSpPr>
          <p:cNvPr id="889" name="Google Shape;889;p90"/>
          <p:cNvSpPr txBox="1"/>
          <p:nvPr>
            <p:ph type="title"/>
          </p:nvPr>
        </p:nvSpPr>
        <p:spPr>
          <a:xfrm>
            <a:off x="740664" y="659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890" name="Google Shape;890;p90"/>
          <p:cNvSpPr txBox="1"/>
          <p:nvPr>
            <p:ph idx="1" type="body"/>
          </p:nvPr>
        </p:nvSpPr>
        <p:spPr>
          <a:xfrm>
            <a:off x="740675" y="1472184"/>
            <a:ext cx="10629000" cy="338700"/>
          </a:xfrm>
          <a:prstGeom prst="rect">
            <a:avLst/>
          </a:prstGeom>
        </p:spPr>
        <p:txBody>
          <a:bodyPr anchorCtr="0" anchor="t" bIns="45700" lIns="0" spcFirstLastPara="1" rIns="91425" wrap="square" tIns="45700">
            <a:spAutoFit/>
          </a:bodyPr>
          <a:lstStyle/>
          <a:p>
            <a:pPr indent="0" lvl="0" marL="0" rtl="0" algn="l">
              <a:lnSpc>
                <a:spcPct val="100000"/>
              </a:lnSpc>
              <a:spcBef>
                <a:spcPts val="0"/>
              </a:spcBef>
              <a:spcAft>
                <a:spcPts val="0"/>
              </a:spcAft>
              <a:buNone/>
            </a:pPr>
            <a:r>
              <a:rPr lang="en-US">
                <a:solidFill>
                  <a:srgbClr val="000000"/>
                </a:solidFill>
                <a:latin typeface="Plus Jakarta Sans"/>
                <a:ea typeface="Plus Jakarta Sans"/>
                <a:cs typeface="Plus Jakarta Sans"/>
                <a:sym typeface="Plus Jakarta Sans"/>
              </a:rPr>
              <a:t>4 Ways to Make the Most of Your Diabetes Medicine</a:t>
            </a:r>
            <a:endParaRPr>
              <a:solidFill>
                <a:srgbClr val="000000"/>
              </a:solidFill>
              <a:latin typeface="Plus Jakarta Sans"/>
              <a:ea typeface="Plus Jakarta Sans"/>
              <a:cs typeface="Plus Jakarta Sans"/>
              <a:sym typeface="Plus Jakarta Sans"/>
            </a:endParaRPr>
          </a:p>
        </p:txBody>
      </p:sp>
      <p:sp>
        <p:nvSpPr>
          <p:cNvPr id="891" name="Google Shape;891;p90"/>
          <p:cNvSpPr txBox="1"/>
          <p:nvPr>
            <p:ph idx="2" type="body"/>
          </p:nvPr>
        </p:nvSpPr>
        <p:spPr>
          <a:xfrm>
            <a:off x="740675" y="1891425"/>
            <a:ext cx="8786100" cy="4790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 people can reach their target blood sugar range with healthy eating and regular exercise alone, while others need a little extra support from diabetes medications. In these cases, your healthcare provider may prescribe you pills, insulin, and other injectable medicines.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common thread among all these medications: For the best outcomes, it’s important to take them correctly. Here’s some tips on what to do.</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1. Don’t delay filling your prescription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a:t>
            </a:r>
            <a:r>
              <a:rPr lang="en-US" sz="1200">
                <a:solidFill>
                  <a:schemeClr val="accent2"/>
                </a:solidFill>
                <a:latin typeface="Plus Jakarta Sans"/>
                <a:ea typeface="Plus Jakarta Sans"/>
                <a:cs typeface="Plus Jakarta Sans"/>
                <a:sym typeface="Plus Jakarta Sans"/>
              </a:rPr>
              <a:t>healthcare provider</a:t>
            </a:r>
            <a:r>
              <a:rPr lang="en-US" sz="1200">
                <a:solidFill>
                  <a:srgbClr val="000000"/>
                </a:solidFill>
                <a:latin typeface="Plus Jakarta Sans"/>
                <a:ea typeface="Plus Jakarta Sans"/>
                <a:cs typeface="Plus Jakarta Sans"/>
                <a:sym typeface="Plus Jakarta Sans"/>
              </a:rPr>
              <a:t> is there to suggest the best diabetes medicine(s) for you. But it’s up to you to put your treatment plan into action, and that starts with filling the prescription. If your pharmacy offers refill reminders, consider signing up.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For people with diabetes, staying healthy may mean taking multiple medicines. But between various pills and injections, how do you keep track of them all? Look no further than our </a:t>
            </a:r>
            <a:r>
              <a:rPr i="1" lang="en-US" sz="1200" u="sng">
                <a:solidFill>
                  <a:schemeClr val="hlink"/>
                </a:solidFill>
                <a:latin typeface="Plus Jakarta Sans"/>
                <a:ea typeface="Plus Jakarta Sans"/>
                <a:cs typeface="Plus Jakarta Sans"/>
                <a:sym typeface="Plus Jakarta Sans"/>
                <a:hlinkClick r:id="rId3"/>
              </a:rPr>
              <a:t>diabetes medicine guide</a:t>
            </a: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2. Take it like a pro</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Always follow your </a:t>
            </a:r>
            <a:r>
              <a:rPr lang="en-US" sz="1200">
                <a:solidFill>
                  <a:schemeClr val="accent2"/>
                </a:solidFill>
                <a:latin typeface="Plus Jakarta Sans"/>
                <a:ea typeface="Plus Jakarta Sans"/>
                <a:cs typeface="Plus Jakarta Sans"/>
                <a:sym typeface="Plus Jakarta Sans"/>
              </a:rPr>
              <a:t>provider’s</a:t>
            </a:r>
            <a:r>
              <a:rPr lang="en-US" sz="1200">
                <a:solidFill>
                  <a:srgbClr val="000000"/>
                </a:solidFill>
                <a:latin typeface="Plus Jakarta Sans"/>
                <a:ea typeface="Plus Jakarta Sans"/>
                <a:cs typeface="Plus Jakarta Sans"/>
                <a:sym typeface="Plus Jakarta Sans"/>
              </a:rPr>
              <a:t> instructions when it comes to taking your medicine. To get the most out of your meds (and lower your risk for side effects), you should know:</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How much medicine to take and how often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When to take it for the best timing with your meals and daily routine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What to do if you forget a dose or are delayed taking it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Which medicines can be taken together if you’re on more than one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How to tell if a medicine is working for you</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Which unwanted side effects are possible, and what to do if they occur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And remember,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or </a:t>
            </a:r>
            <a:r>
              <a:rPr lang="en-US" sz="1200">
                <a:solidFill>
                  <a:schemeClr val="accent2"/>
                </a:solidFill>
                <a:latin typeface="Plus Jakarta Sans"/>
                <a:ea typeface="Plus Jakarta Sans"/>
                <a:cs typeface="Plus Jakarta Sans"/>
                <a:sym typeface="Plus Jakarta Sans"/>
              </a:rPr>
              <a:t>pharmacist</a:t>
            </a:r>
            <a:r>
              <a:rPr lang="en-US" sz="1200">
                <a:solidFill>
                  <a:srgbClr val="000000"/>
                </a:solidFill>
                <a:latin typeface="Plus Jakarta Sans"/>
                <a:ea typeface="Plus Jakarta Sans"/>
                <a:cs typeface="Plus Jakarta Sans"/>
                <a:sym typeface="Plus Jakarta Sans"/>
              </a:rPr>
              <a:t> can answer any other questions you have.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sp>
        <p:nvSpPr>
          <p:cNvPr id="892" name="Google Shape;892;p90"/>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Diabetes care  team’s </a:t>
            </a:r>
            <a:r>
              <a:rPr b="1" i="1" lang="en-US" sz="1300">
                <a:solidFill>
                  <a:schemeClr val="accent3"/>
                </a:solidFill>
                <a:latin typeface="Plus Jakarta Sans"/>
                <a:ea typeface="Plus Jakarta Sans"/>
                <a:cs typeface="Plus Jakarta Sans"/>
                <a:sym typeface="Plus Jakarta Sans"/>
              </a:rPr>
              <a:t>quotes</a:t>
            </a:r>
            <a:r>
              <a:rPr b="1" i="1" lang="en-US" sz="1300">
                <a:solidFill>
                  <a:schemeClr val="accent3"/>
                </a:solidFill>
                <a:latin typeface="Plus Jakarta Sans"/>
                <a:ea typeface="Plus Jakarta Sans"/>
                <a:cs typeface="Plus Jakarta Sans"/>
                <a:sym typeface="Plus Jakarta Sans"/>
              </a:rPr>
              <a:t>,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893" name="Google Shape;893;p90"/>
          <p:cNvGrpSpPr/>
          <p:nvPr/>
        </p:nvGrpSpPr>
        <p:grpSpPr>
          <a:xfrm>
            <a:off x="10219200" y="2637025"/>
            <a:ext cx="681600" cy="681600"/>
            <a:chOff x="10294125" y="1691525"/>
            <a:chExt cx="681600" cy="681600"/>
          </a:xfrm>
        </p:grpSpPr>
        <p:sp>
          <p:nvSpPr>
            <p:cNvPr id="894" name="Google Shape;894;p9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95" name="Google Shape;895;p90"/>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0" name="Shape 900"/>
        <p:cNvGrpSpPr/>
        <p:nvPr/>
      </p:nvGrpSpPr>
      <p:grpSpPr>
        <a:xfrm>
          <a:off x="0" y="0"/>
          <a:ext cx="0" cy="0"/>
          <a:chOff x="0" y="0"/>
          <a:chExt cx="0" cy="0"/>
        </a:xfrm>
      </p:grpSpPr>
      <p:sp>
        <p:nvSpPr>
          <p:cNvPr id="901" name="Google Shape;901;p91"/>
          <p:cNvSpPr txBox="1"/>
          <p:nvPr>
            <p:ph type="title"/>
          </p:nvPr>
        </p:nvSpPr>
        <p:spPr>
          <a:xfrm>
            <a:off x="740664" y="-39127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902" name="Google Shape;902;p91"/>
          <p:cNvSpPr txBox="1"/>
          <p:nvPr>
            <p:ph idx="2" type="body"/>
          </p:nvPr>
        </p:nvSpPr>
        <p:spPr>
          <a:xfrm>
            <a:off x="723900" y="1111400"/>
            <a:ext cx="8826300" cy="533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Think you’re a medication whiz by now? It’s time to put that knowledge to the test! Take our </a:t>
            </a:r>
            <a:r>
              <a:rPr i="1" lang="en-US" sz="1200" u="sng">
                <a:solidFill>
                  <a:schemeClr val="hlink"/>
                </a:solidFill>
                <a:latin typeface="Plus Jakarta Sans"/>
                <a:ea typeface="Plus Jakarta Sans"/>
                <a:cs typeface="Plus Jakarta Sans"/>
                <a:sym typeface="Plus Jakarta Sans"/>
                <a:hlinkClick r:id="rId3"/>
              </a:rPr>
              <a:t>prescription medicine quiz </a:t>
            </a:r>
            <a:r>
              <a:rPr i="1" lang="en-US" sz="1200">
                <a:solidFill>
                  <a:srgbClr val="000000"/>
                </a:solidFill>
                <a:latin typeface="Plus Jakarta Sans"/>
                <a:ea typeface="Plus Jakarta Sans"/>
                <a:cs typeface="Plus Jakarta Sans"/>
                <a:sym typeface="Plus Jakarta Sans"/>
              </a:rPr>
              <a:t>to see if you’re as pill smart as you say you are.</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3. Focus on full-body health</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Did you know that diabetes medicines work best when used along with meal planning and regular exercise? They’re not a replacement for these healthy habits.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Another piece of advice: If you have high blood pressure or high cholesterol, work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to manage those conditions, too. In some cases, that may mean taking additional medicine.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Whether you’re newly diagnosed or have been monitoring your condition for a while now, it’s a good idea to take a refresher course on healthy food habits. Use these</a:t>
            </a:r>
            <a:r>
              <a:rPr i="1" lang="en-US" sz="1200">
                <a:solidFill>
                  <a:schemeClr val="accent3"/>
                </a:solidFill>
                <a:latin typeface="Plus Jakarta Sans"/>
                <a:ea typeface="Plus Jakarta Sans"/>
                <a:cs typeface="Plus Jakarta Sans"/>
                <a:sym typeface="Plus Jakarta Sans"/>
              </a:rPr>
              <a:t> </a:t>
            </a:r>
            <a:r>
              <a:rPr i="1" lang="en-US" sz="1200" u="sng">
                <a:solidFill>
                  <a:schemeClr val="hlink"/>
                </a:solidFill>
                <a:latin typeface="Plus Jakarta Sans"/>
                <a:ea typeface="Plus Jakarta Sans"/>
                <a:cs typeface="Plus Jakarta Sans"/>
                <a:sym typeface="Plus Jakarta Sans"/>
                <a:hlinkClick r:id="rId4"/>
              </a:rPr>
              <a:t>cooking tips</a:t>
            </a:r>
            <a:r>
              <a:rPr i="1" lang="en-US" sz="1200">
                <a:solidFill>
                  <a:schemeClr val="accent3"/>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next time you meal prep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4. Speak up about concerns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Do you feel drained by your medicine regimen? Are you having uncomfortable side effects? Does it suddenly feel like a prescription that you’ve taken for a while doesn’t work as well anymore?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Share these kinds of worries with your </a:t>
            </a:r>
            <a:r>
              <a:rPr lang="en-US" sz="1200">
                <a:solidFill>
                  <a:schemeClr val="accent2"/>
                </a:solidFill>
                <a:latin typeface="Plus Jakarta Sans"/>
                <a:ea typeface="Plus Jakarta Sans"/>
                <a:cs typeface="Plus Jakarta Sans"/>
                <a:sym typeface="Plus Jakarta Sans"/>
              </a:rPr>
              <a:t>provider</a:t>
            </a:r>
            <a:r>
              <a:rPr lang="en-US" sz="1200">
                <a:solidFill>
                  <a:srgbClr val="000000"/>
                </a:solidFill>
                <a:latin typeface="Plus Jakarta Sans"/>
                <a:ea typeface="Plus Jakarta Sans"/>
                <a:cs typeface="Plus Jakarta Sans"/>
                <a:sym typeface="Plus Jakarta Sans"/>
              </a:rPr>
              <a:t>. Together, you can come up with a game plan for how to counter these challenges and get back in control.</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chemeClr val="accent1"/>
                </a:solidFill>
                <a:latin typeface="Plus Jakarta Sans"/>
                <a:ea typeface="Plus Jakarta Sans"/>
                <a:cs typeface="Plus Jakarta Sans"/>
                <a:sym typeface="Plus Jakarta Sans"/>
              </a:rPr>
              <a:t>[Callout/CTA]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Managing diabetes is a group effort. With support from your </a:t>
            </a:r>
            <a:r>
              <a:rPr i="1" lang="en-US" sz="1200" u="sng">
                <a:solidFill>
                  <a:schemeClr val="hlink"/>
                </a:solidFill>
                <a:latin typeface="Plus Jakarta Sans"/>
                <a:ea typeface="Plus Jakarta Sans"/>
                <a:cs typeface="Plus Jakarta Sans"/>
                <a:sym typeface="Plus Jakarta Sans"/>
                <a:hlinkClick r:id="rId6"/>
              </a:rPr>
              <a:t>diabetes healthcare team</a:t>
            </a:r>
            <a:r>
              <a:rPr i="1" lang="en-US" sz="1200">
                <a:solidFill>
                  <a:srgbClr val="000000"/>
                </a:solidFill>
                <a:latin typeface="Plus Jakarta Sans"/>
                <a:ea typeface="Plus Jakarta Sans"/>
                <a:cs typeface="Plus Jakarta Sans"/>
                <a:sym typeface="Plus Jakarta Sans"/>
              </a:rPr>
              <a:t>, you can learn about your condition and how to set healthy goals for yourself. They’re here to celebrate your wins, big and small.</a:t>
            </a:r>
            <a:endParaRPr i="1" sz="1200">
              <a:solidFill>
                <a:srgbClr val="000000"/>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200">
              <a:solidFill>
                <a:srgbClr val="000000"/>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200"/>
          </a:p>
        </p:txBody>
      </p:sp>
      <p:grpSp>
        <p:nvGrpSpPr>
          <p:cNvPr id="903" name="Google Shape;903;p91"/>
          <p:cNvGrpSpPr/>
          <p:nvPr/>
        </p:nvGrpSpPr>
        <p:grpSpPr>
          <a:xfrm>
            <a:off x="10219200" y="2637025"/>
            <a:ext cx="681600" cy="681600"/>
            <a:chOff x="10294125" y="2443000"/>
            <a:chExt cx="681600" cy="681600"/>
          </a:xfrm>
        </p:grpSpPr>
        <p:sp>
          <p:nvSpPr>
            <p:cNvPr id="904" name="Google Shape;904;p9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5" name="Google Shape;905;p91"/>
            <p:cNvPicPr preferRelativeResize="0"/>
            <p:nvPr/>
          </p:nvPicPr>
          <p:blipFill>
            <a:blip r:embed="rId7">
              <a:alphaModFix/>
            </a:blip>
            <a:stretch>
              <a:fillRect/>
            </a:stretch>
          </p:blipFill>
          <p:spPr>
            <a:xfrm>
              <a:off x="10401437" y="2562524"/>
              <a:ext cx="466975" cy="442550"/>
            </a:xfrm>
            <a:prstGeom prst="rect">
              <a:avLst/>
            </a:prstGeom>
            <a:noFill/>
            <a:ln>
              <a:noFill/>
            </a:ln>
          </p:spPr>
        </p:pic>
      </p:grpSp>
      <p:sp>
        <p:nvSpPr>
          <p:cNvPr id="906" name="Google Shape;906;p91"/>
          <p:cNvSpPr txBox="1"/>
          <p:nvPr/>
        </p:nvSpPr>
        <p:spPr>
          <a:xfrm>
            <a:off x="9566850" y="335295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1" name="Shape 911"/>
        <p:cNvGrpSpPr/>
        <p:nvPr/>
      </p:nvGrpSpPr>
      <p:grpSpPr>
        <a:xfrm>
          <a:off x="0" y="0"/>
          <a:ext cx="0" cy="0"/>
          <a:chOff x="0" y="0"/>
          <a:chExt cx="0" cy="0"/>
        </a:xfrm>
      </p:grpSpPr>
      <p:pic>
        <p:nvPicPr>
          <p:cNvPr id="912" name="Google Shape;912;p92"/>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13" name="Google Shape;913;p9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4" name="Google Shape;914;p92"/>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5" name="Google Shape;915;p9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Grab-and-go </a:t>
            </a:r>
            <a:br>
              <a:rPr lang="en-US"/>
            </a:br>
            <a:r>
              <a:rPr lang="en-US"/>
              <a:t>infographics </a:t>
            </a:r>
            <a:endParaRPr/>
          </a:p>
        </p:txBody>
      </p:sp>
      <p:sp>
        <p:nvSpPr>
          <p:cNvPr id="916" name="Google Shape;916;p92"/>
          <p:cNvSpPr txBox="1"/>
          <p:nvPr>
            <p:ph idx="3" type="body"/>
          </p:nvPr>
        </p:nvSpPr>
        <p:spPr>
          <a:xfrm>
            <a:off x="533400" y="1700775"/>
            <a:ext cx="511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917" name="Google Shape;917;p92"/>
          <p:cNvSpPr txBox="1"/>
          <p:nvPr>
            <p:ph idx="1" type="body"/>
          </p:nvPr>
        </p:nvSpPr>
        <p:spPr>
          <a:xfrm>
            <a:off x="533400" y="2614400"/>
            <a:ext cx="5733300" cy="26154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managing your lifestyle when you have diabetes, including dating.</a:t>
            </a:r>
            <a:endParaRPr b="0" sz="1500">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18" name="Google Shape;918;p92"/>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919" name="Google Shape;919;p92"/>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920" name="Google Shape;920;p92"/>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a:t>
            </a:r>
            <a:r>
              <a:rPr b="1" lang="en-US" sz="1500">
                <a:solidFill>
                  <a:schemeClr val="accent3"/>
                </a:solidFill>
                <a:latin typeface="Plus Jakarta Sans"/>
                <a:ea typeface="Plus Jakarta Sans"/>
                <a:cs typeface="Plus Jakarta Sans"/>
                <a:sym typeface="Plus Jakarta Sans"/>
              </a:rPr>
              <a:t>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72" y="65925"/>
            <a:ext cx="72603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Diabetes health infographics</a:t>
            </a:r>
            <a:endParaRPr/>
          </a:p>
        </p:txBody>
      </p:sp>
      <p:sp>
        <p:nvSpPr>
          <p:cNvPr id="927" name="Google Shape;927;p93"/>
          <p:cNvSpPr txBox="1"/>
          <p:nvPr>
            <p:ph idx="1" type="body"/>
          </p:nvPr>
        </p:nvSpPr>
        <p:spPr>
          <a:xfrm>
            <a:off x="609600" y="1472175"/>
            <a:ext cx="70665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Provide healthy lifestyle tips for people with diabetes, including dating and romance</a:t>
            </a:r>
            <a:r>
              <a:rPr lang="en-US" sz="1400">
                <a:solidFill>
                  <a:srgbClr val="4C4C4C"/>
                </a:solidFill>
                <a:latin typeface="Plus Jakarta Sans"/>
                <a:ea typeface="Plus Jakarta Sans"/>
                <a:cs typeface="Plus Jakarta Sans"/>
                <a:sym typeface="Plus Jakarta Sans"/>
              </a:rPr>
              <a:t>. These graphics will help your audience understand tips to a healthier dating and communication.</a:t>
            </a:r>
            <a:endParaRPr/>
          </a:p>
        </p:txBody>
      </p:sp>
      <p:pic>
        <p:nvPicPr>
          <p:cNvPr id="928" name="Google Shape;928;p93"/>
          <p:cNvPicPr preferRelativeResize="0"/>
          <p:nvPr>
            <p:ph idx="2" type="pic"/>
          </p:nvPr>
        </p:nvPicPr>
        <p:blipFill rotWithShape="1">
          <a:blip r:embed="rId3">
            <a:alphaModFix/>
          </a:blip>
          <a:srcRect b="0" l="2759" r="14630" t="0"/>
          <a:stretch/>
        </p:blipFill>
        <p:spPr>
          <a:xfrm>
            <a:off x="8095047" y="1257696"/>
            <a:ext cx="2124300" cy="4571400"/>
          </a:xfrm>
          <a:prstGeom prst="roundRect">
            <a:avLst>
              <a:gd fmla="val 16667" name="adj"/>
            </a:avLst>
          </a:prstGeom>
        </p:spPr>
      </p:pic>
      <p:sp>
        <p:nvSpPr>
          <p:cNvPr id="929" name="Google Shape;929;p93"/>
          <p:cNvSpPr txBox="1"/>
          <p:nvPr>
            <p:ph idx="3" type="body"/>
          </p:nvPr>
        </p:nvSpPr>
        <p:spPr>
          <a:xfrm>
            <a:off x="609750" y="2385825"/>
            <a:ext cx="57570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5E5E5E"/>
                </a:solidFill>
                <a:latin typeface="Plus Jakarta Sans"/>
                <a:ea typeface="Plus Jakarta Sans"/>
                <a:cs typeface="Plus Jakarta Sans"/>
                <a:sym typeface="Plus Jakarta Sans"/>
              </a:rPr>
              <a:t>Create a social story using the 6 infographic images provided with this Toolkit</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The reality of romance when you have diabetes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Be open…at your own pace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Focus on the facts</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Plan ahead</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Date beyond the dinner table</a:t>
            </a:r>
            <a:endParaRPr>
              <a:solidFill>
                <a:srgbClr val="5E5E5E"/>
              </a:solidFill>
            </a:endParaRPr>
          </a:p>
          <a:p>
            <a:pPr indent="-317500" lvl="0" marL="457200" rtl="0" algn="l">
              <a:spcBef>
                <a:spcPts val="0"/>
              </a:spcBef>
              <a:spcAft>
                <a:spcPts val="0"/>
              </a:spcAft>
              <a:buClr>
                <a:schemeClr val="accent1"/>
              </a:buClr>
              <a:buSzPts val="1400"/>
              <a:buAutoNum type="arabicPeriod"/>
            </a:pPr>
            <a:r>
              <a:rPr lang="en-US">
                <a:solidFill>
                  <a:srgbClr val="5E5E5E"/>
                </a:solidFill>
              </a:rPr>
              <a:t>One sign that you have found a keeper</a:t>
            </a:r>
            <a:endParaRPr>
              <a:solidFill>
                <a:srgbClr val="5E5E5E"/>
              </a:solidFill>
            </a:endParaRPr>
          </a:p>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94"/>
          <p:cNvSpPr txBox="1"/>
          <p:nvPr>
            <p:ph idx="1" type="body"/>
          </p:nvPr>
        </p:nvSpPr>
        <p:spPr>
          <a:xfrm>
            <a:off x="533400" y="1681975"/>
            <a:ext cx="95127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these bonus info</a:t>
            </a:r>
            <a:r>
              <a:rPr b="1" lang="en-US">
                <a:solidFill>
                  <a:srgbClr val="4C4C4C"/>
                </a:solidFill>
                <a:latin typeface="Plus Jakarta Sans"/>
                <a:ea typeface="Plus Jakarta Sans"/>
                <a:cs typeface="Plus Jakarta Sans"/>
                <a:sym typeface="Plus Jakarta Sans"/>
              </a:rPr>
              <a:t>graphics to continue to help your audience understand more about diabetes care. Look for the PDFs in the zip file downloaded from the </a:t>
            </a:r>
            <a:r>
              <a:rPr b="1" lang="en-US" u="sng">
                <a:solidFill>
                  <a:schemeClr val="hlink"/>
                </a:solidFill>
                <a:latin typeface="Plus Jakarta Sans"/>
                <a:ea typeface="Plus Jakarta Sans"/>
                <a:cs typeface="Plus Jakarta Sans"/>
                <a:sym typeface="Plus Jakarta Sans"/>
                <a:hlinkClick r:id="rId3"/>
              </a:rPr>
              <a:t>Client Support Site</a:t>
            </a:r>
            <a:r>
              <a:rPr b="1" lang="en-US">
                <a:latin typeface="Plus Jakarta Sans"/>
                <a:ea typeface="Plus Jakarta Sans"/>
                <a:cs typeface="Plus Jakarta Sans"/>
                <a:sym typeface="Plus Jakarta Sans"/>
              </a:rPr>
              <a:t>.</a:t>
            </a:r>
            <a:endParaRPr b="1">
              <a:latin typeface="Plus Jakarta Sans"/>
              <a:ea typeface="Plus Jakarta Sans"/>
              <a:cs typeface="Plus Jakarta Sans"/>
              <a:sym typeface="Plus Jakarta Sans"/>
            </a:endParaRPr>
          </a:p>
        </p:txBody>
      </p:sp>
      <p:sp>
        <p:nvSpPr>
          <p:cNvPr id="936" name="Google Shape;936;p9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Bonus health </a:t>
            </a:r>
            <a:r>
              <a:rPr lang="en-US"/>
              <a:t>infographics</a:t>
            </a:r>
            <a:endParaRPr/>
          </a:p>
        </p:txBody>
      </p:sp>
      <p:pic>
        <p:nvPicPr>
          <p:cNvPr id="937" name="Google Shape;937;p94"/>
          <p:cNvPicPr preferRelativeResize="0"/>
          <p:nvPr/>
        </p:nvPicPr>
        <p:blipFill>
          <a:blip r:embed="rId4">
            <a:alphaModFix/>
          </a:blip>
          <a:stretch>
            <a:fillRect/>
          </a:stretch>
        </p:blipFill>
        <p:spPr>
          <a:xfrm>
            <a:off x="1972950" y="2439725"/>
            <a:ext cx="3230820" cy="3994173"/>
          </a:xfrm>
          <a:prstGeom prst="rect">
            <a:avLst/>
          </a:prstGeom>
          <a:noFill/>
          <a:ln cap="flat" cmpd="sng" w="9525">
            <a:solidFill>
              <a:schemeClr val="dk1"/>
            </a:solidFill>
            <a:prstDash val="solid"/>
            <a:round/>
            <a:headEnd len="sm" w="sm" type="none"/>
            <a:tailEnd len="sm" w="sm" type="none"/>
          </a:ln>
        </p:spPr>
      </p:pic>
      <p:pic>
        <p:nvPicPr>
          <p:cNvPr id="938" name="Google Shape;938;p94"/>
          <p:cNvPicPr preferRelativeResize="0"/>
          <p:nvPr/>
        </p:nvPicPr>
        <p:blipFill>
          <a:blip r:embed="rId5">
            <a:alphaModFix/>
          </a:blip>
          <a:stretch>
            <a:fillRect/>
          </a:stretch>
        </p:blipFill>
        <p:spPr>
          <a:xfrm>
            <a:off x="6005257" y="2439725"/>
            <a:ext cx="3149094" cy="39941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3" name="Shape 943"/>
        <p:cNvGrpSpPr/>
        <p:nvPr/>
      </p:nvGrpSpPr>
      <p:grpSpPr>
        <a:xfrm>
          <a:off x="0" y="0"/>
          <a:ext cx="0" cy="0"/>
          <a:chOff x="0" y="0"/>
          <a:chExt cx="0" cy="0"/>
        </a:xfrm>
      </p:grpSpPr>
      <p:pic>
        <p:nvPicPr>
          <p:cNvPr id="944" name="Google Shape;944;p95"/>
          <p:cNvPicPr preferRelativeResize="0"/>
          <p:nvPr>
            <p:ph idx="2" type="pic"/>
          </p:nvPr>
        </p:nvPicPr>
        <p:blipFill rotWithShape="1">
          <a:blip r:embed="rId3">
            <a:alphaModFix/>
          </a:blip>
          <a:srcRect b="0" l="18287" r="18281" t="0"/>
          <a:stretch/>
        </p:blipFill>
        <p:spPr>
          <a:xfrm flipH="1">
            <a:off x="6458875" y="416100"/>
            <a:ext cx="5733300" cy="6025800"/>
          </a:xfrm>
          <a:prstGeom prst="flowChartDelay">
            <a:avLst/>
          </a:prstGeom>
        </p:spPr>
      </p:pic>
      <p:sp>
        <p:nvSpPr>
          <p:cNvPr id="945" name="Google Shape;945;p9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46" name="Google Shape;946;p95"/>
          <p:cNvSpPr txBox="1"/>
          <p:nvPr>
            <p:ph type="title"/>
          </p:nvPr>
        </p:nvSpPr>
        <p:spPr>
          <a:xfrm>
            <a:off x="7239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a:t>
            </a:r>
            <a:r>
              <a:rPr lang="en-US"/>
              <a:t> </a:t>
            </a:r>
            <a:r>
              <a:rPr lang="en-US"/>
              <a:t>r</a:t>
            </a:r>
            <a:r>
              <a:rPr lang="en-US"/>
              <a:t>esources</a:t>
            </a:r>
            <a:endParaRPr/>
          </a:p>
        </p:txBody>
      </p:sp>
      <p:sp>
        <p:nvSpPr>
          <p:cNvPr id="947" name="Google Shape;947;p95"/>
          <p:cNvSpPr txBox="1"/>
          <p:nvPr>
            <p:ph idx="3" type="body"/>
          </p:nvPr>
        </p:nvSpPr>
        <p:spPr>
          <a:xfrm>
            <a:off x="723900" y="1700775"/>
            <a:ext cx="6045900" cy="5556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a:t>
            </a:r>
            <a:r>
              <a:rPr b="1" lang="en-US" sz="1210">
                <a:solidFill>
                  <a:srgbClr val="4C4C4C"/>
                </a:solidFill>
                <a:latin typeface="Plus Jakarta Sans"/>
                <a:ea typeface="Plus Jakarta Sans"/>
                <a:cs typeface="Plus Jakarta Sans"/>
                <a:sym typeface="Plus Jakarta Sans"/>
              </a:rPr>
              <a:t>contains answers to common questions that people have about healthy diabetes topics, preventive health, and self-care. </a:t>
            </a:r>
            <a:endParaRPr b="1" sz="1395">
              <a:latin typeface="Plus Jakarta Sans"/>
              <a:ea typeface="Plus Jakarta Sans"/>
              <a:cs typeface="Plus Jakarta Sans"/>
              <a:sym typeface="Plus Jakarta Sans"/>
            </a:endParaRPr>
          </a:p>
        </p:txBody>
      </p:sp>
      <p:sp>
        <p:nvSpPr>
          <p:cNvPr id="948" name="Google Shape;948;p95"/>
          <p:cNvSpPr txBox="1"/>
          <p:nvPr>
            <p:ph idx="1" type="body"/>
          </p:nvPr>
        </p:nvSpPr>
        <p:spPr>
          <a:xfrm>
            <a:off x="723900" y="2484975"/>
            <a:ext cx="5115900" cy="29583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HealthHub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b="0" lang="en-US" sz="1200">
                <a:solidFill>
                  <a:srgbClr val="4C4C4C"/>
                </a:solidFill>
                <a:latin typeface="Plus Jakarta Sans"/>
                <a:ea typeface="Plus Jakarta Sans"/>
                <a:cs typeface="Plus Jakarta Sans"/>
                <a:sym typeface="Plus Jakarta Sans"/>
              </a:rPr>
              <a:t>You can also highlight these </a:t>
            </a:r>
            <a:r>
              <a:rPr b="0" lang="en-US" sz="1200">
                <a:solidFill>
                  <a:srgbClr val="4C4C4C"/>
                </a:solidFill>
                <a:latin typeface="Plus Jakarta Sans"/>
                <a:ea typeface="Plus Jakarta Sans"/>
                <a:cs typeface="Plus Jakarta Sans"/>
                <a:sym typeface="Plus Jakarta Sans"/>
              </a:rPr>
              <a:t>helpful</a:t>
            </a:r>
            <a:r>
              <a:rPr b="0" lang="en-US" sz="1200">
                <a:solidFill>
                  <a:srgbClr val="4C4C4C"/>
                </a:solidFill>
                <a:latin typeface="Plus Jakarta Sans"/>
                <a:ea typeface="Plus Jakarta Sans"/>
                <a:cs typeface="Plus Jakarta Sans"/>
                <a:sym typeface="Plus Jakarta Sans"/>
              </a:rPr>
              <a:t>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Prediabetes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5">
                  <a:extLst>
                    <a:ext uri="{A12FA001-AC4F-418D-AE19-62706E023703}">
                      <ahyp:hlinkClr val="tx"/>
                    </a:ext>
                  </a:extLst>
                </a:hlinkClick>
              </a:rPr>
              <a:t>Diabetes Type 2 Risk Assessment</a:t>
            </a:r>
            <a:endParaRPr b="0" sz="1200">
              <a:solidFill>
                <a:schemeClr val="accent3"/>
              </a:solidFill>
              <a:latin typeface="Century Gothic"/>
              <a:ea typeface="Century Gothic"/>
              <a:cs typeface="Century Gothic"/>
              <a:sym typeface="Century Gothic"/>
            </a:endParaRPr>
          </a:p>
          <a:p>
            <a:pPr indent="-304800" lvl="0" marL="457200" rtl="0" algn="l">
              <a:lnSpc>
                <a:spcPct val="115000"/>
              </a:lnSpc>
              <a:spcBef>
                <a:spcPts val="1000"/>
              </a:spcBef>
              <a:spcAft>
                <a:spcPts val="0"/>
              </a:spcAft>
              <a:buClr>
                <a:schemeClr val="accent3"/>
              </a:buClr>
              <a:buSzPts val="1200"/>
              <a:buFont typeface="Century Gothic"/>
              <a:buChar char="●"/>
            </a:pPr>
            <a:r>
              <a:rPr b="0" lang="en-US" sz="1200" u="sng">
                <a:solidFill>
                  <a:schemeClr val="accent3"/>
                </a:solidFill>
                <a:latin typeface="Century Gothic"/>
                <a:ea typeface="Century Gothic"/>
                <a:cs typeface="Century Gothic"/>
                <a:sym typeface="Century Gothic"/>
                <a:hlinkClick r:id="rId6">
                  <a:extLst>
                    <a:ext uri="{A12FA001-AC4F-418D-AE19-62706E023703}">
                      <ahyp:hlinkClr val="tx"/>
                    </a:ext>
                  </a:extLst>
                </a:hlinkClick>
              </a:rPr>
              <a:t>What is Type 2 Diabetes?</a:t>
            </a:r>
            <a:r>
              <a:rPr b="0" lang="en-US" sz="1200" u="sng">
                <a:solidFill>
                  <a:schemeClr val="accent3"/>
                </a:solidFill>
                <a:highlight>
                  <a:srgbClr val="FFFFFF"/>
                </a:highlight>
                <a:latin typeface="Plus Jakarta Sans"/>
                <a:ea typeface="Plus Jakarta Sans"/>
                <a:cs typeface="Plus Jakarta Sans"/>
                <a:sym typeface="Plus Jakarta Sans"/>
                <a:hlinkClick r:id="rId7">
                  <a:extLst>
                    <a:ext uri="{A12FA001-AC4F-418D-AE19-62706E023703}">
                      <ahyp:hlinkClr val="tx"/>
                    </a:ext>
                  </a:extLst>
                </a:hlinkClick>
              </a:rPr>
              <a:t> </a:t>
            </a:r>
            <a:r>
              <a:rPr b="0" lang="en-US" sz="1200">
                <a:solidFill>
                  <a:schemeClr val="accent3"/>
                </a:solidFill>
                <a:highlight>
                  <a:srgbClr val="FFFFFF"/>
                </a:highlight>
                <a:latin typeface="Plus Jakarta Sans"/>
                <a:ea typeface="Plus Jakarta Sans"/>
                <a:cs typeface="Plus Jakarta Sans"/>
                <a:sym typeface="Plus Jakarta Sans"/>
              </a:rPr>
              <a:t>video</a:t>
            </a:r>
            <a:endParaRPr b="0" sz="1200">
              <a:solidFill>
                <a:schemeClr val="accent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t/>
            </a:r>
            <a:endParaRPr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None/>
            </a:pPr>
            <a:r>
              <a:rPr lang="en-US" sz="1200">
                <a:solidFill>
                  <a:srgbClr val="4C4C4C"/>
                </a:solidFill>
                <a:latin typeface="Plus Jakarta Sans"/>
                <a:ea typeface="Plus Jakarta Sans"/>
                <a:cs typeface="Plus Jakarta Sans"/>
                <a:sym typeface="Plus Jakarta Sans"/>
              </a:rPr>
              <a:t>Add a custom banner to your site</a:t>
            </a:r>
            <a:r>
              <a:rPr b="0" lang="en-US" sz="1200">
                <a:solidFill>
                  <a:srgbClr val="4C4C4C"/>
                </a:solidFill>
                <a:latin typeface="Plus Jakarta Sans"/>
                <a:ea typeface="Plus Jakarta Sans"/>
                <a:cs typeface="Plus Jakarta Sans"/>
                <a:sym typeface="Plus Jakarta Sans"/>
              </a:rPr>
              <a:t> to help your team and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consumers quickly access the featured content.</a:t>
            </a:r>
            <a:endParaRPr>
              <a:latin typeface="Plus Jakarta Sans"/>
              <a:ea typeface="Plus Jakarta Sans"/>
              <a:cs typeface="Plus Jakarta Sans"/>
              <a:sym typeface="Plus Jakarta Sans"/>
            </a:endParaRPr>
          </a:p>
        </p:txBody>
      </p:sp>
      <p:sp>
        <p:nvSpPr>
          <p:cNvPr id="949" name="Google Shape;949;p95"/>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4" name="Shape 954"/>
        <p:cNvGrpSpPr/>
        <p:nvPr/>
      </p:nvGrpSpPr>
      <p:grpSpPr>
        <a:xfrm>
          <a:off x="0" y="0"/>
          <a:ext cx="0" cy="0"/>
          <a:chOff x="0" y="0"/>
          <a:chExt cx="0" cy="0"/>
        </a:xfrm>
      </p:grpSpPr>
      <p:sp>
        <p:nvSpPr>
          <p:cNvPr id="955" name="Google Shape;955;p96"/>
          <p:cNvSpPr txBox="1"/>
          <p:nvPr>
            <p:ph idx="1" type="body"/>
          </p:nvPr>
        </p:nvSpPr>
        <p:spPr>
          <a:xfrm>
            <a:off x="740825" y="2385825"/>
            <a:ext cx="4087800" cy="36747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t>
            </a:r>
            <a:r>
              <a:rPr lang="en-US"/>
              <a:t>admin</a:t>
            </a:r>
            <a:r>
              <a:rPr lang="en-US"/>
              <a:t>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56" name="Google Shape;956;p96"/>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7" name="Google Shape;957;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8" name="Google Shape;958;p96"/>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9" name="Google Shape;959;p96"/>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sp>
        <p:nvSpPr>
          <p:cNvPr id="965" name="Google Shape;965;p97"/>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6" name="Google Shape;966;p97"/>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pic>
        <p:nvPicPr>
          <p:cNvPr id="967" name="Google Shape;967;p97"/>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68" name="Google Shape;968;p97"/>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9" name="Google Shape;969;p97"/>
          <p:cNvGrpSpPr/>
          <p:nvPr/>
        </p:nvGrpSpPr>
        <p:grpSpPr>
          <a:xfrm>
            <a:off x="2657375" y="3637800"/>
            <a:ext cx="681600" cy="681600"/>
            <a:chOff x="10294125" y="1691525"/>
            <a:chExt cx="681600" cy="681600"/>
          </a:xfrm>
        </p:grpSpPr>
        <p:sp>
          <p:nvSpPr>
            <p:cNvPr id="970" name="Google Shape;970;p9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1" name="Google Shape;971;p97"/>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6" name="Shape 976"/>
        <p:cNvGrpSpPr/>
        <p:nvPr/>
      </p:nvGrpSpPr>
      <p:grpSpPr>
        <a:xfrm>
          <a:off x="0" y="0"/>
          <a:ext cx="0" cy="0"/>
          <a:chOff x="0" y="0"/>
          <a:chExt cx="0" cy="0"/>
        </a:xfrm>
      </p:grpSpPr>
      <p:sp>
        <p:nvSpPr>
          <p:cNvPr id="977" name="Google Shape;977;p98"/>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78" name="Google Shape;978;p98"/>
          <p:cNvSpPr txBox="1"/>
          <p:nvPr>
            <p:ph idx="1" type="body"/>
          </p:nvPr>
        </p:nvSpPr>
        <p:spPr>
          <a:xfrm>
            <a:off x="735125" y="1041325"/>
            <a:ext cx="11041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979" name="Google Shape;979;p98"/>
          <p:cNvGraphicFramePr/>
          <p:nvPr/>
        </p:nvGraphicFramePr>
        <p:xfrm>
          <a:off x="724801" y="2010675"/>
          <a:ext cx="3000000" cy="3000000"/>
        </p:xfrm>
        <a:graphic>
          <a:graphicData uri="http://schemas.openxmlformats.org/drawingml/2006/table">
            <a:tbl>
              <a:tblPr>
                <a:noFill/>
                <a:tableStyleId>{7EB35161-C60A-415E-8024-587FAEA24F47}</a:tableStyleId>
              </a:tblPr>
              <a:tblGrid>
                <a:gridCol w="1758050"/>
                <a:gridCol w="2404650"/>
                <a:gridCol w="6466300"/>
              </a:tblGrid>
              <a:tr h="527575">
                <a:tc>
                  <a:txBody>
                    <a:bodyPr/>
                    <a:lstStyle/>
                    <a:p>
                      <a:pPr indent="0" lvl="0" marL="0" marR="0" rtl="0" algn="l">
                        <a:lnSpc>
                          <a:spcPct val="100000"/>
                        </a:lnSpc>
                        <a:spcBef>
                          <a:spcPts val="0"/>
                        </a:spcBef>
                        <a:spcAft>
                          <a:spcPts val="0"/>
                        </a:spcAft>
                        <a:buClr>
                          <a:srgbClr val="000000"/>
                        </a:buClr>
                        <a:buSzPts val="1100"/>
                        <a:buFont typeface="Arial"/>
                        <a:buNone/>
                      </a:pPr>
                      <a:r>
                        <a:rPr b="1" lang="en-US" sz="1300">
                          <a:solidFill>
                            <a:schemeClr val="lt2"/>
                          </a:solidFill>
                          <a:latin typeface="Plus Jakarta Sans"/>
                          <a:ea typeface="Plus Jakarta Sans"/>
                          <a:cs typeface="Plus Jakarta Sans"/>
                          <a:sym typeface="Plus Jakarta Sans"/>
                        </a:rPr>
                        <a:t>Topic</a:t>
                      </a:r>
                      <a:r>
                        <a:rPr b="1" lang="en-US" sz="1300" u="none" cap="none" strike="noStrike">
                          <a:solidFill>
                            <a:schemeClr val="lt2"/>
                          </a:solidFill>
                          <a:latin typeface="Plus Jakarta Sans"/>
                          <a:ea typeface="Plus Jakarta Sans"/>
                          <a:cs typeface="Plus Jakarta Sans"/>
                          <a:sym typeface="Plus Jakarta Sans"/>
                        </a:rPr>
                        <a:t>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46585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Understanding the basics</a:t>
                      </a:r>
                      <a:endParaRPr b="1" u="none" cap="none" strike="noStrike">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Facts About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https://healthhub.crestnerhealth.com/diabetes/definition/facts-about-diabetes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https://healthhub.crestnerhealth.com/diabetes/definition/facts-about-diabetes?language_content_entity=es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831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Diagnosing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https://healthhub.crestnerhealth.com/diabetes/diagnosis/diagnosing-diabetes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128312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Metabolic Syndrome and Prediabetes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https://healthhub.crestnerhealth.com/metabolic-conditions/related-conditions/metabolic-syndrome-and-prediabetes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4" name="Shape 984"/>
        <p:cNvGrpSpPr/>
        <p:nvPr/>
      </p:nvGrpSpPr>
      <p:grpSpPr>
        <a:xfrm>
          <a:off x="0" y="0"/>
          <a:ext cx="0" cy="0"/>
          <a:chOff x="0" y="0"/>
          <a:chExt cx="0" cy="0"/>
        </a:xfrm>
      </p:grpSpPr>
      <p:graphicFrame>
        <p:nvGraphicFramePr>
          <p:cNvPr id="985" name="Google Shape;985;p99"/>
          <p:cNvGraphicFramePr/>
          <p:nvPr/>
        </p:nvGraphicFramePr>
        <p:xfrm>
          <a:off x="724801" y="2010675"/>
          <a:ext cx="3000000" cy="3000000"/>
        </p:xfrm>
        <a:graphic>
          <a:graphicData uri="http://schemas.openxmlformats.org/drawingml/2006/table">
            <a:tbl>
              <a:tblPr>
                <a:noFill/>
                <a:tableStyleId>{7EB35161-C60A-415E-8024-587FAEA24F47}</a:tableStyleId>
              </a:tblPr>
              <a:tblGrid>
                <a:gridCol w="1793550"/>
                <a:gridCol w="2453200"/>
                <a:gridCol w="6596875"/>
              </a:tblGrid>
              <a:tr h="5187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900550">
                <a:tc rowSpan="5">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Living with type 2: Lifestyle changes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How Yoga Can Help with Blood Sugar Management</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https://healthhub.crestnerhealth.com/wellness/fitness/how-yoga-can-help-blood-sugar-management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11250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Those with Type 2 Diabetes Can Walk Their Way to Heart Health</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https://healthhub.crestnerhealth.com/wellness/fitness/those-type-2-diabetes-can-walk-their-way-heart-health</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9583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Diabetes and Exercise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https://healthhub.crestnerhealth.com/diabetes/management/diabetes-and-exercise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621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Glucose Monitoring Devices</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https://healthhub.crestnerhealth.com/diabetes/management/glucose-monitoring-devices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62112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Type 2 Diabetes and Food Choices</a:t>
                      </a:r>
                      <a:endParaRPr sz="1100">
                        <a:latin typeface="Plus Jakarta Sans"/>
                        <a:ea typeface="Plus Jakarta Sans"/>
                        <a:cs typeface="Plus Jakarta Sans"/>
                        <a:sym typeface="Plus Jakarta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https://healthhub.crestnerhealth.com/diabetes/management/type-2-diabetes-and-food-choices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6400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986" name="Google Shape;986;p99"/>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87" name="Google Shape;987;p99"/>
          <p:cNvSpPr txBox="1"/>
          <p:nvPr>
            <p:ph idx="1" type="body"/>
          </p:nvPr>
        </p:nvSpPr>
        <p:spPr>
          <a:xfrm>
            <a:off x="735125" y="1041325"/>
            <a:ext cx="11041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82"/>
          <p:cNvSpPr txBox="1"/>
          <p:nvPr>
            <p:ph idx="3" type="body"/>
          </p:nvPr>
        </p:nvSpPr>
        <p:spPr>
          <a:xfrm>
            <a:off x="420300" y="2687500"/>
            <a:ext cx="5870100" cy="3401700"/>
          </a:xfrm>
          <a:prstGeom prst="rect">
            <a:avLst/>
          </a:prstGeom>
        </p:spPr>
        <p:txBody>
          <a:bodyPr anchorCtr="0" anchor="t" bIns="45700" lIns="0" spcFirstLastPara="1" rIns="91425" wrap="square" tIns="45700">
            <a:normAutofit fontScale="92500"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28453" lvl="0" marL="457200" rtl="0" algn="l">
              <a:lnSpc>
                <a:spcPct val="115000"/>
              </a:lnSpc>
              <a:spcBef>
                <a:spcPts val="0"/>
              </a:spcBef>
              <a:spcAft>
                <a:spcPts val="0"/>
              </a:spcAft>
              <a:buClr>
                <a:schemeClr val="accent1"/>
              </a:buClr>
              <a:buSzPct val="106250"/>
              <a:buChar char="•"/>
            </a:pPr>
            <a:r>
              <a:rPr lang="en-US" sz="1600"/>
              <a:t>Social media posts that are ready for your campaign</a:t>
            </a:r>
            <a:endParaRPr sz="1600"/>
          </a:p>
          <a:p>
            <a:pPr indent="-328453" lvl="0" marL="457200" rtl="0" algn="l">
              <a:lnSpc>
                <a:spcPct val="115000"/>
              </a:lnSpc>
              <a:spcBef>
                <a:spcPts val="600"/>
              </a:spcBef>
              <a:spcAft>
                <a:spcPts val="0"/>
              </a:spcAft>
              <a:buClr>
                <a:schemeClr val="accent1"/>
              </a:buClr>
              <a:buSzPct val="106250"/>
              <a:buChar char="•"/>
            </a:pPr>
            <a:r>
              <a:rPr lang="en-US" sz="1600"/>
              <a:t>A customizable blog post</a:t>
            </a:r>
            <a:endParaRPr sz="1600"/>
          </a:p>
          <a:p>
            <a:pPr indent="-328453" lvl="0" marL="457200" rtl="0" algn="l">
              <a:lnSpc>
                <a:spcPct val="115000"/>
              </a:lnSpc>
              <a:spcBef>
                <a:spcPts val="600"/>
              </a:spcBef>
              <a:spcAft>
                <a:spcPts val="0"/>
              </a:spcAft>
              <a:buClr>
                <a:schemeClr val="accent1"/>
              </a:buClr>
              <a:buSzPct val="106250"/>
              <a:buChar char="•"/>
            </a:pPr>
            <a:r>
              <a:rPr lang="en-US" sz="1600"/>
              <a:t>Infographics that build understanding using engaging and entertaining visuals </a:t>
            </a:r>
            <a:endParaRPr sz="1600"/>
          </a:p>
          <a:p>
            <a:pPr indent="-328453" lvl="0" marL="457200" rtl="0" algn="l">
              <a:lnSpc>
                <a:spcPct val="115000"/>
              </a:lnSpc>
              <a:spcBef>
                <a:spcPts val="600"/>
              </a:spcBef>
              <a:spcAft>
                <a:spcPts val="0"/>
              </a:spcAft>
              <a:buClr>
                <a:schemeClr val="accent1"/>
              </a:buClr>
              <a:buSzPct val="106250"/>
              <a:buChar char="•"/>
            </a:pPr>
            <a:r>
              <a:rPr lang="en-US" sz="1600"/>
              <a:t>Highlighted HealthHub articles, quizzes, risk assessments, and other resources to engage and nurture people as they explore topics that are important to their health</a:t>
            </a:r>
            <a:endParaRPr sz="1600"/>
          </a:p>
          <a:p>
            <a:pPr indent="-328453" lvl="0" marL="457200" rtl="0" algn="l">
              <a:lnSpc>
                <a:spcPct val="115000"/>
              </a:lnSpc>
              <a:spcBef>
                <a:spcPts val="600"/>
              </a:spcBef>
              <a:spcAft>
                <a:spcPts val="0"/>
              </a:spcAft>
              <a:buClr>
                <a:schemeClr val="accent1"/>
              </a:buClr>
              <a:buSzPct val="106250"/>
              <a:buChar char="•"/>
            </a:pPr>
            <a:r>
              <a:rPr lang="en-US" sz="1600"/>
              <a:t>Videos and Spanish language resources are promoted in this Toolkit</a:t>
            </a:r>
            <a:endParaRPr sz="1600"/>
          </a:p>
          <a:p>
            <a:pPr indent="-328453" lvl="0" marL="457200" rtl="0" algn="l">
              <a:lnSpc>
                <a:spcPct val="115000"/>
              </a:lnSpc>
              <a:spcBef>
                <a:spcPts val="600"/>
              </a:spcBef>
              <a:spcAft>
                <a:spcPts val="600"/>
              </a:spcAft>
              <a:buClr>
                <a:schemeClr val="accent1"/>
              </a:buClr>
              <a:buSzPct val="106250"/>
              <a:buChar char="•"/>
            </a:pPr>
            <a:r>
              <a:rPr lang="en-US" sz="1600"/>
              <a:t>A  Toolkit calendar</a:t>
            </a:r>
            <a:endParaRPr b="1">
              <a:latin typeface="Plus Jakarta Sans"/>
              <a:ea typeface="Plus Jakarta Sans"/>
              <a:cs typeface="Plus Jakarta Sans"/>
              <a:sym typeface="Plus Jakarta Sans"/>
            </a:endParaRPr>
          </a:p>
        </p:txBody>
      </p:sp>
      <p:pic>
        <p:nvPicPr>
          <p:cNvPr id="778" name="Google Shape;778;p82"/>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promote healthy diabetes preventive care, and early health intervention best practices.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graphicFrame>
        <p:nvGraphicFramePr>
          <p:cNvPr id="993" name="Google Shape;993;p100"/>
          <p:cNvGraphicFramePr/>
          <p:nvPr/>
        </p:nvGraphicFramePr>
        <p:xfrm>
          <a:off x="724801" y="2010675"/>
          <a:ext cx="3000000" cy="3000000"/>
        </p:xfrm>
        <a:graphic>
          <a:graphicData uri="http://schemas.openxmlformats.org/drawingml/2006/table">
            <a:tbl>
              <a:tblPr>
                <a:noFill/>
                <a:tableStyleId>{7EB35161-C60A-415E-8024-587FAEA24F47}</a:tableStyleId>
              </a:tblPr>
              <a:tblGrid>
                <a:gridCol w="1758050"/>
                <a:gridCol w="2404650"/>
                <a:gridCol w="6466300"/>
              </a:tblGrid>
              <a:tr h="7381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441875">
                <a:tc rowSpan="2">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Type 2: Not just for adults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Lifestyle Changes Can Help Kids Prevent Type 2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https://healthhub.crestnerhealth.com/diabetes/management/lifestyle-changes-can-help-kids-prevent-type-2-diabetes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3638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Back to School with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https://healthhub.crestnerhealth.com/diabetes/management/back-school-diabetes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994" name="Google Shape;994;p100"/>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995" name="Google Shape;995;p100"/>
          <p:cNvSpPr txBox="1"/>
          <p:nvPr>
            <p:ph idx="1" type="body"/>
          </p:nvPr>
        </p:nvSpPr>
        <p:spPr>
          <a:xfrm>
            <a:off x="735125" y="1041325"/>
            <a:ext cx="11041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0" name="Shape 1000"/>
        <p:cNvGrpSpPr/>
        <p:nvPr/>
      </p:nvGrpSpPr>
      <p:grpSpPr>
        <a:xfrm>
          <a:off x="0" y="0"/>
          <a:ext cx="0" cy="0"/>
          <a:chOff x="0" y="0"/>
          <a:chExt cx="0" cy="0"/>
        </a:xfrm>
      </p:grpSpPr>
      <p:graphicFrame>
        <p:nvGraphicFramePr>
          <p:cNvPr id="1001" name="Google Shape;1001;p101"/>
          <p:cNvGraphicFramePr/>
          <p:nvPr/>
        </p:nvGraphicFramePr>
        <p:xfrm>
          <a:off x="724801" y="2010675"/>
          <a:ext cx="3000000" cy="3000000"/>
        </p:xfrm>
        <a:graphic>
          <a:graphicData uri="http://schemas.openxmlformats.org/drawingml/2006/table">
            <a:tbl>
              <a:tblPr>
                <a:noFill/>
                <a:tableStyleId>{7EB35161-C60A-415E-8024-587FAEA24F47}</a:tableStyleId>
              </a:tblPr>
              <a:tblGrid>
                <a:gridCol w="1758050"/>
                <a:gridCol w="2404650"/>
                <a:gridCol w="6466300"/>
              </a:tblGrid>
              <a:tr h="48147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835850">
                <a:tc rowSpan="4">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Your healthy eating plan</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Type 2 Diabetes and Food Choices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https://healthhub.crestnerhealth.com/diabetes/management/type-2-diabetes-and-food-choices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325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Nutrition Facts Labels and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https://healthhub.crestnerhealth.com/diabetes/management/nutrition-facts-labels-and-diabetes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10325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Alcohol Use and People with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https://healthhub.crestnerhealth.com/diabetes/related-conditions/alcohol-use-and-people-diabetes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0325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Emotional Eating: How to Cope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https://healthhub.crestnerhealth.com/mental-health/management/emotional-eating-how-cope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02" name="Google Shape;1002;p101"/>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03" name="Google Shape;1003;p101"/>
          <p:cNvSpPr txBox="1"/>
          <p:nvPr>
            <p:ph idx="1" type="body"/>
          </p:nvPr>
        </p:nvSpPr>
        <p:spPr>
          <a:xfrm>
            <a:off x="735125" y="1041325"/>
            <a:ext cx="11041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8" name="Shape 1008"/>
        <p:cNvGrpSpPr/>
        <p:nvPr/>
      </p:nvGrpSpPr>
      <p:grpSpPr>
        <a:xfrm>
          <a:off x="0" y="0"/>
          <a:ext cx="0" cy="0"/>
          <a:chOff x="0" y="0"/>
          <a:chExt cx="0" cy="0"/>
        </a:xfrm>
      </p:grpSpPr>
      <p:graphicFrame>
        <p:nvGraphicFramePr>
          <p:cNvPr id="1009" name="Google Shape;1009;p102"/>
          <p:cNvGraphicFramePr/>
          <p:nvPr/>
        </p:nvGraphicFramePr>
        <p:xfrm>
          <a:off x="724801" y="2010675"/>
          <a:ext cx="3000000" cy="3000000"/>
        </p:xfrm>
        <a:graphic>
          <a:graphicData uri="http://schemas.openxmlformats.org/drawingml/2006/table">
            <a:tbl>
              <a:tblPr>
                <a:noFill/>
                <a:tableStyleId>{7EB35161-C60A-415E-8024-587FAEA24F47}</a:tableStyleId>
              </a:tblPr>
              <a:tblGrid>
                <a:gridCol w="1758050"/>
                <a:gridCol w="2404650"/>
                <a:gridCol w="6466300"/>
              </a:tblGrid>
              <a:tr h="620650">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1408575">
                <a:tc rowSpan="3">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Special health concerns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Overview of Diabetes Complications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https://healthhub.crestnerhealth.com/diabetes/related-conditions/overview-diabetes-complications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https://healthhub.crestnerhealth.com/diabetes/related-conditions/overview-diabetes-complications?language_content_entity=es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988850">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Special Foot Care for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https://healthhub.crestnerhealth.com/diabetes/related-conditions/special-foot-care-diabetes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tcPr>
                </a:tc>
              </a:tr>
              <a:tr h="1408575">
                <a:tc vMerge="1"/>
                <a:tc>
                  <a:txBody>
                    <a:bodyPr/>
                    <a:lstStyle/>
                    <a:p>
                      <a:pPr indent="0" lvl="0" marL="0" rtl="0" algn="l">
                        <a:lnSpc>
                          <a:spcPct val="115000"/>
                        </a:lnSpc>
                        <a:spcBef>
                          <a:spcPts val="0"/>
                        </a:spcBef>
                        <a:spcAft>
                          <a:spcPts val="0"/>
                        </a:spcAft>
                        <a:buNone/>
                      </a:pPr>
                      <a:r>
                        <a:rPr lang="en-US" sz="1100">
                          <a:latin typeface="Plus Jakarta Sans"/>
                          <a:ea typeface="Plus Jakarta Sans"/>
                          <a:cs typeface="Plus Jakarta Sans"/>
                          <a:sym typeface="Plus Jakarta Sans"/>
                        </a:rPr>
                        <a:t>Diabetes and High Blood Pressure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https://healthhub.crestnerhealth.com/diabetes/related-conditions/diabetes-and-high-blood-pressure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https://healthhub.crestnerhealth.com/diabetes/related-conditions/diabetes-and-high-blood-pressure?language_content_entity=es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0" name="Google Shape;1010;p102"/>
          <p:cNvSpPr txBox="1"/>
          <p:nvPr>
            <p:ph type="title"/>
          </p:nvPr>
        </p:nvSpPr>
        <p:spPr>
          <a:xfrm>
            <a:off x="740664" y="-12475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Leverage your HealthHub to the fullest</a:t>
            </a:r>
            <a:endParaRPr/>
          </a:p>
        </p:txBody>
      </p:sp>
      <p:sp>
        <p:nvSpPr>
          <p:cNvPr id="1011" name="Google Shape;1011;p102"/>
          <p:cNvSpPr txBox="1"/>
          <p:nvPr>
            <p:ph idx="1" type="body"/>
          </p:nvPr>
        </p:nvSpPr>
        <p:spPr>
          <a:xfrm>
            <a:off x="735125" y="1041325"/>
            <a:ext cx="110415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Start with the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6" name="Shape 1016"/>
        <p:cNvGrpSpPr/>
        <p:nvPr/>
      </p:nvGrpSpPr>
      <p:grpSpPr>
        <a:xfrm>
          <a:off x="0" y="0"/>
          <a:ext cx="0" cy="0"/>
          <a:chOff x="0" y="0"/>
          <a:chExt cx="0" cy="0"/>
        </a:xfrm>
      </p:grpSpPr>
      <p:graphicFrame>
        <p:nvGraphicFramePr>
          <p:cNvPr id="1017" name="Google Shape;1017;p103"/>
          <p:cNvGraphicFramePr/>
          <p:nvPr/>
        </p:nvGraphicFramePr>
        <p:xfrm>
          <a:off x="631701" y="1687825"/>
          <a:ext cx="3000000" cy="3000000"/>
        </p:xfrm>
        <a:graphic>
          <a:graphicData uri="http://schemas.openxmlformats.org/drawingml/2006/table">
            <a:tbl>
              <a:tblPr>
                <a:noFill/>
                <a:tableStyleId>{7EB35161-C60A-415E-8024-587FAEA24F47}</a:tableStyleId>
              </a:tblPr>
              <a:tblGrid>
                <a:gridCol w="1758050"/>
                <a:gridCol w="2404650"/>
                <a:gridCol w="6466300"/>
              </a:tblGrid>
              <a:tr h="373225">
                <a:tc>
                  <a:txBody>
                    <a:bodyPr/>
                    <a:lstStyle/>
                    <a:p>
                      <a:pPr indent="0" lvl="0" marL="0" marR="0" rtl="0" algn="l">
                        <a:lnSpc>
                          <a:spcPct val="100000"/>
                        </a:lnSpc>
                        <a:spcBef>
                          <a:spcPts val="0"/>
                        </a:spcBef>
                        <a:spcAft>
                          <a:spcPts val="0"/>
                        </a:spcAft>
                        <a:buClr>
                          <a:srgbClr val="000000"/>
                        </a:buClr>
                        <a:buSzPts val="1100"/>
                        <a:buFont typeface="Arial"/>
                        <a:buNone/>
                      </a:pPr>
                      <a:r>
                        <a:rPr b="1" lang="en-US">
                          <a:solidFill>
                            <a:schemeClr val="lt2"/>
                          </a:solidFill>
                          <a:latin typeface="Plus Jakarta Sans"/>
                          <a:ea typeface="Plus Jakarta Sans"/>
                          <a:cs typeface="Plus Jakarta Sans"/>
                          <a:sym typeface="Plus Jakarta Sans"/>
                        </a:rPr>
                        <a:t>Topic</a:t>
                      </a:r>
                      <a:r>
                        <a:rPr b="1" lang="en-US" u="none" cap="none" strike="noStrike">
                          <a:solidFill>
                            <a:schemeClr val="lt2"/>
                          </a:solidFill>
                          <a:latin typeface="Plus Jakarta Sans"/>
                          <a:ea typeface="Plus Jakarta Sans"/>
                          <a:cs typeface="Plus Jakarta Sans"/>
                          <a:sym typeface="Plus Jakarta Sans"/>
                        </a:rPr>
                        <a:t> </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Title</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9525">
                      <a:solidFill>
                        <a:srgbClr val="CCCCCC"/>
                      </a:solidFill>
                      <a:prstDash val="solid"/>
                      <a:round/>
                      <a:headEnd len="sm" w="sm" type="none"/>
                      <a:tailEnd len="sm" w="sm" type="none"/>
                    </a:lnB>
                    <a:solidFill>
                      <a:schemeClr val="accent3"/>
                    </a:solidFill>
                  </a:tcPr>
                </a:tc>
              </a:tr>
              <a:tr h="691375">
                <a:tc rowSpan="6">
                  <a:txBody>
                    <a:bodyPr/>
                    <a:lstStyle/>
                    <a:p>
                      <a:pPr indent="0" lvl="0" marL="0" rtl="0" algn="l">
                        <a:spcBef>
                          <a:spcPts val="0"/>
                        </a:spcBef>
                        <a:spcAft>
                          <a:spcPts val="0"/>
                        </a:spcAft>
                        <a:buNone/>
                      </a:pPr>
                      <a:r>
                        <a:rPr b="1" lang="en-US">
                          <a:solidFill>
                            <a:schemeClr val="lt2"/>
                          </a:solidFill>
                          <a:latin typeface="Plus Jakarta Sans"/>
                          <a:ea typeface="Plus Jakarta Sans"/>
                          <a:cs typeface="Plus Jakarta Sans"/>
                          <a:sym typeface="Plus Jakarta Sans"/>
                        </a:rPr>
                        <a:t>Videos</a:t>
                      </a:r>
                      <a:endParaRPr b="1">
                        <a:solidFill>
                          <a:schemeClr val="lt2"/>
                        </a:solidFill>
                        <a:latin typeface="Plus Jakarta Sans"/>
                        <a:ea typeface="Plus Jakarta Sans"/>
                        <a:cs typeface="Plus Jakarta Sans"/>
                        <a:sym typeface="Plus Jakarta Sans"/>
                      </a:endParaRPr>
                    </a:p>
                  </a:txBody>
                  <a:tcPr marT="18275" marB="18275" marR="18275" marL="128000" anchor="ctr">
                    <a:lnL cap="flat" cmpd="sng" w="12700">
                      <a:solidFill>
                        <a:schemeClr val="lt2"/>
                      </a:solidFill>
                      <a:prstDash val="solid"/>
                      <a:round/>
                      <a:headEnd len="sm" w="sm" type="none"/>
                      <a:tailEnd len="sm" w="sm" type="none"/>
                    </a:lnL>
                    <a:lnR cap="flat" cmpd="sng" w="9525">
                      <a:solidFill>
                        <a:srgbClr val="CCCCCC"/>
                      </a:solidFill>
                      <a:prstDash val="solid"/>
                      <a:round/>
                      <a:headEnd len="sm" w="sm" type="none"/>
                      <a:tailEnd len="sm" w="sm" type="none"/>
                    </a:lnR>
                    <a:lnT cap="flat" cmpd="sng" w="1905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What is Type 2 Diabetes?</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https://healthhub.crestnerhealth.com/diabetes/definition/what-type-2-diabetes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594650">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Type 2 Diabetes Plan</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https://healthhub.crestnerhealth.com/diabetes/management/your-type-2-diabetes-plan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282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Care at Home: Checking Blood Sugar</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https://healthhub.crestnerhealth.com/diabetes/management/your-care-home-checking-blood-sugar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282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Using Insulin Safely</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https://healthhub.crestnerhealth.com/using-insulin-safely</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r h="8282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 Importance of Skin and Foot Care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https://healthhub.crestnerhealth.com/importance-skin-and-foot-care-0</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2"/>
                    </a:solidFill>
                  </a:tcPr>
                </a:tc>
              </a:tr>
              <a:tr h="828275">
                <a:tc vMerge="1"/>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Diabetes-Related Eye Disease</a:t>
                      </a:r>
                      <a:endParaRPr sz="1100">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https://healthhub.crestnerhealth.com/diabetes/related-conditions/diabetes-related-eye-disease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9050" marB="19050" marR="28575" marL="28575" anchor="ctr">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chemeClr val="lt1"/>
                    </a:solidFill>
                  </a:tcPr>
                </a:tc>
              </a:tr>
            </a:tbl>
          </a:graphicData>
        </a:graphic>
      </p:graphicFrame>
      <p:sp>
        <p:nvSpPr>
          <p:cNvPr id="1018" name="Google Shape;1018;p103"/>
          <p:cNvSpPr txBox="1"/>
          <p:nvPr/>
        </p:nvSpPr>
        <p:spPr>
          <a:xfrm>
            <a:off x="588264" y="-124750"/>
            <a:ext cx="10617900" cy="1325700"/>
          </a:xfrm>
          <a:prstGeom prst="rect">
            <a:avLst/>
          </a:prstGeom>
          <a:noFill/>
          <a:ln>
            <a:noFill/>
          </a:ln>
        </p:spPr>
        <p:txBody>
          <a:bodyPr anchorCtr="0" anchor="b" bIns="45700" lIns="0" spcFirstLastPara="1" rIns="91425" wrap="square" tIns="45700">
            <a:normAutofit/>
          </a:bodyPr>
          <a:lstStyle/>
          <a:p>
            <a:pPr indent="0" lvl="0" marL="0" rtl="0" algn="l">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Videos that engage and teach</a:t>
            </a:r>
            <a:endParaRPr b="1" sz="3800">
              <a:solidFill>
                <a:srgbClr val="1B5162"/>
              </a:solidFill>
              <a:latin typeface="Plus Jakarta Sans ExtraBold"/>
              <a:ea typeface="Plus Jakarta Sans ExtraBold"/>
              <a:cs typeface="Plus Jakarta Sans ExtraBold"/>
              <a:sym typeface="Plus Jakarta Sans ExtraBold"/>
            </a:endParaRPr>
          </a:p>
        </p:txBody>
      </p:sp>
      <p:sp>
        <p:nvSpPr>
          <p:cNvPr id="1019" name="Google Shape;1019;p103"/>
          <p:cNvSpPr txBox="1"/>
          <p:nvPr/>
        </p:nvSpPr>
        <p:spPr>
          <a:xfrm>
            <a:off x="582725" y="1041325"/>
            <a:ext cx="11327700" cy="646500"/>
          </a:xfrm>
          <a:prstGeom prst="rect">
            <a:avLst/>
          </a:prstGeom>
          <a:noFill/>
          <a:ln>
            <a:noFill/>
          </a:ln>
        </p:spPr>
        <p:txBody>
          <a:bodyPr anchorCtr="0" anchor="ctr" bIns="0" lIns="0" spcFirstLastPara="1" rIns="0" wrap="square" tIns="0">
            <a:noAutofit/>
          </a:bodyPr>
          <a:lstStyle/>
          <a:p>
            <a:pPr indent="0" lvl="0" marL="0" rtl="0" algn="l">
              <a:spcBef>
                <a:spcPts val="0"/>
              </a:spcBef>
              <a:spcAft>
                <a:spcPts val="0"/>
              </a:spcAft>
              <a:buNone/>
            </a:pPr>
            <a:r>
              <a:rPr lang="en-US" sz="1600">
                <a:latin typeface="Plus Jakarta Sans"/>
                <a:ea typeface="Plus Jakarta Sans"/>
                <a:cs typeface="Plus Jakarta Sans"/>
                <a:sym typeface="Plus Jakarta Sans"/>
              </a:rPr>
              <a:t>HealthHub contains 24 videos </a:t>
            </a:r>
            <a:r>
              <a:rPr lang="en-US" sz="1600">
                <a:latin typeface="Plus Jakarta Sans"/>
                <a:ea typeface="Plus Jakarta Sans"/>
                <a:cs typeface="Plus Jakarta Sans"/>
                <a:sym typeface="Plus Jakarta Sans"/>
              </a:rPr>
              <a:t>related</a:t>
            </a:r>
            <a:r>
              <a:rPr lang="en-US" sz="1600">
                <a:latin typeface="Plus Jakarta Sans"/>
                <a:ea typeface="Plus Jakarta Sans"/>
                <a:cs typeface="Plus Jakarta Sans"/>
                <a:sym typeface="Plus Jakarta Sans"/>
              </a:rPr>
              <a:t> to Diabetes, available in English and Spanish. Here are some highlighted titles.</a:t>
            </a:r>
            <a:endParaRPr sz="1600">
              <a:latin typeface="Plus Jakarta Sans"/>
              <a:ea typeface="Plus Jakarta Sans"/>
              <a:cs typeface="Plus Jakarta Sans"/>
              <a:sym typeface="Plus Jakart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4" name="Shape 1024"/>
        <p:cNvGrpSpPr/>
        <p:nvPr/>
      </p:nvGrpSpPr>
      <p:grpSpPr>
        <a:xfrm>
          <a:off x="0" y="0"/>
          <a:ext cx="0" cy="0"/>
          <a:chOff x="0" y="0"/>
          <a:chExt cx="0" cy="0"/>
        </a:xfrm>
      </p:grpSpPr>
      <p:sp>
        <p:nvSpPr>
          <p:cNvPr id="1025" name="Google Shape;1025;p10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026" name="Google Shape;1026;p10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027" name="Google Shape;1027;p10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028" name="Google Shape;1028;p104"/>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029" name="Google Shape;1029;p104"/>
          <p:cNvGrpSpPr/>
          <p:nvPr/>
        </p:nvGrpSpPr>
        <p:grpSpPr>
          <a:xfrm>
            <a:off x="9321051" y="1558750"/>
            <a:ext cx="612622" cy="612000"/>
            <a:chOff x="10134200" y="974025"/>
            <a:chExt cx="681600" cy="612000"/>
          </a:xfrm>
        </p:grpSpPr>
        <p:sp>
          <p:nvSpPr>
            <p:cNvPr id="1030" name="Google Shape;1030;p10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31" name="Google Shape;1031;p104"/>
            <p:cNvPicPr preferRelativeResize="0"/>
            <p:nvPr/>
          </p:nvPicPr>
          <p:blipFill>
            <a:blip r:embed="rId7">
              <a:alphaModFix/>
            </a:blip>
            <a:stretch>
              <a:fillRect/>
            </a:stretch>
          </p:blipFill>
          <p:spPr>
            <a:xfrm>
              <a:off x="10259988" y="1083754"/>
              <a:ext cx="430025" cy="392531"/>
            </a:xfrm>
            <a:prstGeom prst="rect">
              <a:avLst/>
            </a:prstGeom>
            <a:noFill/>
            <a:ln>
              <a:noFill/>
            </a:ln>
          </p:spPr>
        </p:pic>
      </p:grpSp>
      <p:pic>
        <p:nvPicPr>
          <p:cNvPr id="1032" name="Google Shape;1032;p104"/>
          <p:cNvPicPr preferRelativeResize="0"/>
          <p:nvPr/>
        </p:nvPicPr>
        <p:blipFill>
          <a:blip r:embed="rId8">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033" name="Google Shape;1033;p10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4" name="Google Shape;1034;p10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1035" name="Google Shape;1035;p104"/>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Care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diabetes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Diabetes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teams developed the complementary content, infographics, and suggested imagery to jump 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hlink"/>
                </a:solidFill>
                <a:latin typeface="Plus Jakarta Sans"/>
                <a:ea typeface="Plus Jakarta Sans"/>
                <a:cs typeface="Plus Jakarta Sans"/>
                <a:sym typeface="Plus Jakarta Sans"/>
                <a:hlinkClick r:id="rId3"/>
              </a:rPr>
              <a:t>Client Support </a:t>
            </a:r>
            <a:r>
              <a:rPr b="1" lang="en-US" sz="1500" u="sng">
                <a:solidFill>
                  <a:schemeClr val="hlink"/>
                </a:solidFill>
                <a:latin typeface="Plus Jakarta Sans"/>
                <a:ea typeface="Plus Jakarta Sans"/>
                <a:cs typeface="Plus Jakarta Sans"/>
                <a:sym typeface="Plus Jakarta Sans"/>
                <a:hlinkClick r:id="rId4"/>
              </a:rPr>
              <a:t>S</a:t>
            </a:r>
            <a:r>
              <a:rPr b="1" i="0" lang="en-US" sz="1500" u="sng" cap="none" strike="noStrike">
                <a:solidFill>
                  <a:schemeClr val="hlink"/>
                </a:solidFill>
                <a:latin typeface="Plus Jakarta Sans"/>
                <a:ea typeface="Plus Jakarta Sans"/>
                <a:cs typeface="Plus Jakarta Sans"/>
                <a:sym typeface="Plus Jakarta Sans"/>
                <a:hlinkClick r:id="rId5"/>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7302963" y="2345981"/>
            <a:ext cx="46488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hlink"/>
                </a:solidFill>
                <a:latin typeface="Plus Jakarta Sans"/>
                <a:ea typeface="Plus Jakarta Sans"/>
                <a:cs typeface="Plus Jakarta Sans"/>
                <a:sym typeface="Plus Jakarta Sans"/>
                <a:hlinkClick r:id="rId6"/>
              </a:rPr>
              <a:t>Client Support Sit</a:t>
            </a:r>
            <a:r>
              <a:rPr b="1" i="1" lang="en-US" sz="1300" u="sng">
                <a:solidFill>
                  <a:schemeClr val="hlink"/>
                </a:solidFill>
                <a:latin typeface="Plus Jakarta Sans"/>
                <a:ea typeface="Plus Jakarta Sans"/>
                <a:cs typeface="Plus Jakarta Sans"/>
                <a:sym typeface="Plus Jakarta Sans"/>
                <a:hlinkClick r:id="rId7"/>
              </a:rPr>
              <a:t>e</a:t>
            </a:r>
            <a:r>
              <a:rPr b="1" i="1" lang="en-US" sz="1300">
                <a:solidFill>
                  <a:schemeClr val="accent1"/>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a:t>
            </a:r>
            <a:r>
              <a:rPr b="1" lang="en-US" sz="1500">
                <a:solidFill>
                  <a:schemeClr val="accent3"/>
                </a:solidFill>
                <a:latin typeface="Plus Jakarta Sans"/>
                <a:ea typeface="Plus Jakarta Sans"/>
                <a:cs typeface="Plus Jakarta Sans"/>
                <a:sym typeface="Plus Jakarta Sans"/>
              </a:rPr>
              <a:t>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321051" y="1711150"/>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8">
              <a:alphaModFix/>
            </a:blip>
            <a:stretch>
              <a:fillRect/>
            </a:stretch>
          </p:blipFill>
          <p:spPr>
            <a:xfrm>
              <a:off x="10259988" y="1083754"/>
              <a:ext cx="430025" cy="392531"/>
            </a:xfrm>
            <a:prstGeom prst="rect">
              <a:avLst/>
            </a:prstGeom>
            <a:noFill/>
            <a:ln>
              <a:noFill/>
            </a:ln>
          </p:spPr>
        </p:pic>
      </p:grpSp>
      <p:pic>
        <p:nvPicPr>
          <p:cNvPr id="810" name="Google Shape;810;p84"/>
          <p:cNvPicPr preferRelativeResize="0"/>
          <p:nvPr/>
        </p:nvPicPr>
        <p:blipFill>
          <a:blip r:embed="rId9">
            <a:alphaModFix/>
          </a:blip>
          <a:stretch>
            <a:fillRect/>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811" name="Google Shape;811;p84"/>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84"/>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sp>
        <p:nvSpPr>
          <p:cNvPr id="813" name="Google Shape;813;p84"/>
          <p:cNvSpPr txBox="1"/>
          <p:nvPr/>
        </p:nvSpPr>
        <p:spPr>
          <a:xfrm>
            <a:off x="8463363" y="3974000"/>
            <a:ext cx="32424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r>
              <a:rPr b="1" lang="en-US" sz="1200">
                <a:solidFill>
                  <a:schemeClr val="dk1"/>
                </a:solidFill>
                <a:latin typeface="Plus Jakarta Sans"/>
                <a:ea typeface="Plus Jakarta Sans"/>
                <a:cs typeface="Plus Jakarta Sans"/>
                <a:sym typeface="Plus Jakarta Sans"/>
              </a:rPr>
              <a:t>: </a:t>
            </a:r>
            <a:endParaRPr b="1"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Breast Cancer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Children’s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Diabetes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Pregnancy &amp; Newborn Care</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Healthy Skin &amp; Sun Safety</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Heart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Men’s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Mental Health</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Orthopedic Health </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Preventive Health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Stroke Awareness</a:t>
            </a:r>
            <a:endParaRPr sz="1200">
              <a:solidFill>
                <a:schemeClr val="dk1"/>
              </a:solidFill>
              <a:latin typeface="Plus Jakarta Sans"/>
              <a:ea typeface="Plus Jakarta Sans"/>
              <a:cs typeface="Plus Jakarta Sans"/>
              <a:sym typeface="Plus Jakarta Sans"/>
            </a:endParaRPr>
          </a:p>
          <a:p>
            <a:pPr indent="-304800" lvl="0" marL="457200" rtl="0" algn="l">
              <a:spcBef>
                <a:spcPts val="0"/>
              </a:spcBef>
              <a:spcAft>
                <a:spcPts val="0"/>
              </a:spcAft>
              <a:buClr>
                <a:schemeClr val="accent1"/>
              </a:buClr>
              <a:buSzPts val="1200"/>
              <a:buFont typeface="Plus Jakarta Sans"/>
              <a:buChar char="●"/>
            </a:pPr>
            <a:r>
              <a:rPr lang="en-US" sz="1200">
                <a:solidFill>
                  <a:schemeClr val="dk1"/>
                </a:solidFill>
                <a:latin typeface="Plus Jakarta Sans"/>
                <a:ea typeface="Plus Jakarta Sans"/>
                <a:cs typeface="Plus Jakarta Sans"/>
                <a:sym typeface="Plus Jakarta Sans"/>
              </a:rPr>
              <a:t>Symptom Checker</a:t>
            </a:r>
            <a:endParaRPr sz="1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p:cNvPicPr preferRelativeResize="0"/>
          <p:nvPr>
            <p:ph idx="2" type="pic"/>
          </p:nvPr>
        </p:nvPicPr>
        <p:blipFill rotWithShape="1">
          <a:blip r:embed="rId3">
            <a:alphaModFix/>
          </a:blip>
          <a:srcRect b="0" l="11503" r="25012"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2" name="Google Shape;822;p85"/>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Look for the infographics in the zip file downloaded from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sz="2000">
              <a:solidFill>
                <a:schemeClr val="accent3"/>
              </a:solidFill>
              <a:latin typeface="Plus Jakarta Sans"/>
              <a:ea typeface="Plus Jakarta Sans"/>
              <a:cs typeface="Plus Jakarta Sans"/>
              <a:sym typeface="Plus Jakarta Sans"/>
            </a:endParaRPr>
          </a:p>
        </p:txBody>
      </p:sp>
      <p:sp>
        <p:nvSpPr>
          <p:cNvPr id="823" name="Google Shape;823;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4" name="Google Shape;824;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5" name="Google Shape;825;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Understanding the basics </a:t>
            </a:r>
            <a:endParaRPr/>
          </a:p>
        </p:txBody>
      </p:sp>
      <p:graphicFrame>
        <p:nvGraphicFramePr>
          <p:cNvPr id="832" name="Google Shape;832;p86"/>
          <p:cNvGraphicFramePr/>
          <p:nvPr/>
        </p:nvGraphicFramePr>
        <p:xfrm>
          <a:off x="678763" y="1115088"/>
          <a:ext cx="3000000" cy="3000000"/>
        </p:xfrm>
        <a:graphic>
          <a:graphicData uri="http://schemas.openxmlformats.org/drawingml/2006/table">
            <a:tbl>
              <a:tblPr>
                <a:noFill/>
                <a:tableStyleId>{7EB35161-C60A-415E-8024-587FAEA24F47}</a:tableStyleId>
              </a:tblPr>
              <a:tblGrid>
                <a:gridCol w="3887625"/>
                <a:gridCol w="3297350"/>
                <a:gridCol w="2014275"/>
              </a:tblGrid>
              <a:tr h="3866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397775">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Diabetes 101? Consider it covered! We’ve got your back with our user-friendly guide to understanding the basics.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000">
                          <a:solidFill>
                            <a:schemeClr val="accent3"/>
                          </a:solidFill>
                          <a:latin typeface="Plus Jakarta Sans"/>
                          <a:ea typeface="Plus Jakarta Sans"/>
                          <a:cs typeface="Plus Jakarta Sans"/>
                          <a:sym typeface="Plus Jakarta Sans"/>
                        </a:rPr>
                        <a:t>English: </a:t>
                      </a: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https://healthhub.crestnerhealth.com/diabetes/definition/facts-about-diabetes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https://healthhub.crestnerhealth.com/diabetes/definition/facts-about-diabetes?language_content_entity=es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040900">
                <a:tc>
                  <a:txBody>
                    <a:bodyPr/>
                    <a:lstStyle/>
                    <a:p>
                      <a:pPr indent="0" lvl="0" marL="0" marR="0" rtl="0" algn="l">
                        <a:lnSpc>
                          <a:spcPct val="100000"/>
                        </a:lnSpc>
                        <a:spcBef>
                          <a:spcPts val="0"/>
                        </a:spcBef>
                        <a:spcAft>
                          <a:spcPts val="0"/>
                        </a:spcAft>
                        <a:buClr>
                          <a:srgbClr val="000000"/>
                        </a:buClr>
                        <a:buSzPts val="1000"/>
                        <a:buFont typeface="Arial"/>
                        <a:buNone/>
                      </a:pPr>
                      <a:r>
                        <a:rPr lang="en-US" sz="1300">
                          <a:latin typeface="Plus Jakarta Sans"/>
                          <a:ea typeface="Plus Jakarta Sans"/>
                          <a:cs typeface="Plus Jakarta Sans"/>
                          <a:sym typeface="Plus Jakarta Sans"/>
                        </a:rPr>
                        <a:t>When it comes to managing diabetes, every glucose check counts. Discover the benefits of at-home blood sugar tests and learn why they’re a game-changer.</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https://healthhub.crestnerhealth.com/diabetes/management/diabetes-measuring-glucose-home</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426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Breathe in positivity, exhale blood sugar stress! Yoga can be the perfect addition to your diabetes wellness plan. Here’s how to tap into your inner yogi.</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https://healthhub.crestnerhealth.com/wellness/fitness/how-yoga-can-help-blood-sugar-management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142650">
                <a:tc>
                  <a:txBody>
                    <a:bodyPr/>
                    <a:lstStyle/>
                    <a:p>
                      <a:pPr indent="0" lvl="0" marL="0" rtl="0" algn="l">
                        <a:spcBef>
                          <a:spcPts val="0"/>
                        </a:spcBef>
                        <a:spcAft>
                          <a:spcPts val="0"/>
                        </a:spcAft>
                        <a:buNone/>
                      </a:pPr>
                      <a:r>
                        <a:rPr lang="en-US" sz="1300">
                          <a:latin typeface="Plus Jakarta Sans"/>
                          <a:ea typeface="Plus Jakarta Sans"/>
                          <a:cs typeface="Plus Jakarta Sans"/>
                          <a:sym typeface="Plus Jakarta Sans"/>
                        </a:rPr>
                        <a:t>A little extra TLC for your feet can go a long way. Put your best foot forward with these diabetes-friendly care tips.</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https://healthhub.crestnerhealth.com/diabetes/related-conditions/special-foot-care-diabetes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33" name="Google Shape;833;p86"/>
          <p:cNvSpPr txBox="1"/>
          <p:nvPr/>
        </p:nvSpPr>
        <p:spPr>
          <a:xfrm>
            <a:off x="1140725" y="63428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person holding a pen&#10;&#10;Description automatically generated" id="834" name="Google Shape;834;p86"/>
          <p:cNvPicPr preferRelativeResize="0"/>
          <p:nvPr/>
        </p:nvPicPr>
        <p:blipFill>
          <a:blip r:embed="rId8">
            <a:alphaModFix/>
          </a:blip>
          <a:stretch>
            <a:fillRect/>
          </a:stretch>
        </p:blipFill>
        <p:spPr>
          <a:xfrm>
            <a:off x="8091400" y="2970537"/>
            <a:ext cx="1431550" cy="954375"/>
          </a:xfrm>
          <a:prstGeom prst="rect">
            <a:avLst/>
          </a:prstGeom>
          <a:noFill/>
          <a:ln>
            <a:noFill/>
          </a:ln>
        </p:spPr>
      </p:pic>
      <p:pic>
        <p:nvPicPr>
          <p:cNvPr descr="A doctor holding a stethoscope&#10;&#10;Description automatically generated" id="835" name="Google Shape;835;p86"/>
          <p:cNvPicPr preferRelativeResize="0"/>
          <p:nvPr/>
        </p:nvPicPr>
        <p:blipFill>
          <a:blip r:embed="rId9">
            <a:alphaModFix/>
          </a:blip>
          <a:stretch>
            <a:fillRect/>
          </a:stretch>
        </p:blipFill>
        <p:spPr>
          <a:xfrm>
            <a:off x="8089371" y="1634005"/>
            <a:ext cx="1435609" cy="950976"/>
          </a:xfrm>
          <a:prstGeom prst="rect">
            <a:avLst/>
          </a:prstGeom>
          <a:noFill/>
          <a:ln>
            <a:noFill/>
          </a:ln>
        </p:spPr>
      </p:pic>
      <p:pic>
        <p:nvPicPr>
          <p:cNvPr descr="A person sitting on a yoga mat&#10;&#10;Description automatically generated" id="836" name="Google Shape;836;p86"/>
          <p:cNvPicPr preferRelativeResize="0"/>
          <p:nvPr/>
        </p:nvPicPr>
        <p:blipFill>
          <a:blip r:embed="rId10">
            <a:alphaModFix/>
          </a:blip>
          <a:stretch>
            <a:fillRect/>
          </a:stretch>
        </p:blipFill>
        <p:spPr>
          <a:xfrm>
            <a:off x="8089371" y="4118500"/>
            <a:ext cx="1435609" cy="950976"/>
          </a:xfrm>
          <a:prstGeom prst="rect">
            <a:avLst/>
          </a:prstGeom>
          <a:noFill/>
          <a:ln>
            <a:noFill/>
          </a:ln>
        </p:spPr>
      </p:pic>
      <p:pic>
        <p:nvPicPr>
          <p:cNvPr descr="Close-up of a person's feet&#10;&#10;Description automatically generated" id="837" name="Google Shape;837;p86"/>
          <p:cNvPicPr preferRelativeResize="0"/>
          <p:nvPr/>
        </p:nvPicPr>
        <p:blipFill>
          <a:blip r:embed="rId11">
            <a:alphaModFix/>
          </a:blip>
          <a:stretch>
            <a:fillRect/>
          </a:stretch>
        </p:blipFill>
        <p:spPr>
          <a:xfrm>
            <a:off x="8089371" y="5201000"/>
            <a:ext cx="1435609" cy="950976"/>
          </a:xfrm>
          <a:prstGeom prst="rect">
            <a:avLst/>
          </a:prstGeom>
          <a:noFill/>
          <a:ln>
            <a:noFill/>
          </a:ln>
        </p:spPr>
      </p:pic>
      <p:sp>
        <p:nvSpPr>
          <p:cNvPr id="838" name="Google Shape;838;p86"/>
          <p:cNvSpPr txBox="1"/>
          <p:nvPr/>
        </p:nvSpPr>
        <p:spPr>
          <a:xfrm>
            <a:off x="10106625" y="3886350"/>
            <a:ext cx="19710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9" name="Google Shape;839;p86"/>
          <p:cNvGrpSpPr/>
          <p:nvPr/>
        </p:nvGrpSpPr>
        <p:grpSpPr>
          <a:xfrm>
            <a:off x="10751325" y="3204750"/>
            <a:ext cx="681600" cy="681600"/>
            <a:chOff x="10294125" y="2443000"/>
            <a:chExt cx="681600" cy="681600"/>
          </a:xfrm>
        </p:grpSpPr>
        <p:sp>
          <p:nvSpPr>
            <p:cNvPr id="840" name="Google Shape;840;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1" name="Google Shape;841;p86"/>
            <p:cNvPicPr preferRelativeResize="0"/>
            <p:nvPr/>
          </p:nvPicPr>
          <p:blipFill>
            <a:blip r:embed="rId12">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87"/>
          <p:cNvSpPr txBox="1"/>
          <p:nvPr>
            <p:ph type="title"/>
          </p:nvPr>
        </p:nvSpPr>
        <p:spPr>
          <a:xfrm>
            <a:off x="741364" y="-515400"/>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Do it for your long-term health</a:t>
            </a:r>
            <a:endParaRPr/>
          </a:p>
        </p:txBody>
      </p:sp>
      <p:graphicFrame>
        <p:nvGraphicFramePr>
          <p:cNvPr id="848" name="Google Shape;848;p87"/>
          <p:cNvGraphicFramePr/>
          <p:nvPr/>
        </p:nvGraphicFramePr>
        <p:xfrm>
          <a:off x="741363" y="950363"/>
          <a:ext cx="3000000" cy="3000000"/>
        </p:xfrm>
        <a:graphic>
          <a:graphicData uri="http://schemas.openxmlformats.org/drawingml/2006/table">
            <a:tbl>
              <a:tblPr>
                <a:noFill/>
                <a:tableStyleId>{7EB35161-C60A-415E-8024-587FAEA24F47}</a:tableStyleId>
              </a:tblPr>
              <a:tblGrid>
                <a:gridCol w="3598075"/>
                <a:gridCol w="3940150"/>
                <a:gridCol w="1820650"/>
              </a:tblGrid>
              <a:tr h="5853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9658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If you’re living with diabetes, it’s time to step up for your heart—literally. Join us in exploring the benefits of walking for cardiovascular health.</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https://healthhub.crestnerhealth.com/wellness/fitness/those-type-2-diabetes-can-walk-their-way-heart-health</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15691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High blood pressure trying to sneak up on you? Not on our watch! Especially with diabetes, it’s important to stay proactive. Here’s how.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https://healthhub.crestnerhealth.com/diabetes/related-conditions/diabetes-and-high-blood-pressure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https://healthhub.crestnerhealth.com/diabetes/related-conditions/diabetes-and-high-blood-pressure?language_content_entity=es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5691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It’s not about being perfect—it’s about putting in the effort. Every single day, that’s how transformation happens, and that’s how you can prevent diabetes complications. Get started now!</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English: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https://healthhub.crestnerhealth.com/diabetes/related-conditions/overview-diabetes-complications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a:solidFill>
                            <a:schemeClr val="accent3"/>
                          </a:solidFill>
                          <a:latin typeface="Plus Jakarta Sans"/>
                          <a:ea typeface="Plus Jakarta Sans"/>
                          <a:cs typeface="Plus Jakarta Sans"/>
                          <a:sym typeface="Plus Jakarta Sans"/>
                        </a:rPr>
                        <a:t>Spanish:</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https://healthhub.crestnerhealth.com/diabetes/related-conditions/overview-diabetes-complications?language_content_entity=es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2"/>
                    </a:solidFill>
                  </a:tcPr>
                </a:tc>
              </a:tr>
              <a:tr h="96580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Complications from diabetes can be daunting, but you don’t need to live in the dark. Let’s shed light on these lesser-known health concerns.</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https://healthhub.crestnerhealth.com/diabetes/related-conditions/have-diabetes-watch-these-lesser-known-complications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49" name="Google Shape;849;p87"/>
          <p:cNvSpPr txBox="1"/>
          <p:nvPr/>
        </p:nvSpPr>
        <p:spPr>
          <a:xfrm>
            <a:off x="10100250" y="32767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your largest audience using our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560825"/>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descr="A person and person walking on a path&#10;&#10;Description automatically generated" id="853" name="Google Shape;853;p87"/>
          <p:cNvPicPr preferRelativeResize="0"/>
          <p:nvPr/>
        </p:nvPicPr>
        <p:blipFill>
          <a:blip r:embed="rId10">
            <a:alphaModFix/>
          </a:blip>
          <a:stretch>
            <a:fillRect/>
          </a:stretch>
        </p:blipFill>
        <p:spPr>
          <a:xfrm>
            <a:off x="8431992" y="1614750"/>
            <a:ext cx="1435609" cy="950976"/>
          </a:xfrm>
          <a:prstGeom prst="rect">
            <a:avLst/>
          </a:prstGeom>
          <a:noFill/>
          <a:ln>
            <a:noFill/>
          </a:ln>
        </p:spPr>
      </p:pic>
      <p:pic>
        <p:nvPicPr>
          <p:cNvPr descr="A person sitting on a couch with a device on his arm&#10;&#10;Description automatically generated" id="854" name="Google Shape;854;p87"/>
          <p:cNvPicPr preferRelativeResize="0"/>
          <p:nvPr/>
        </p:nvPicPr>
        <p:blipFill>
          <a:blip r:embed="rId11">
            <a:alphaModFix/>
          </a:blip>
          <a:stretch>
            <a:fillRect/>
          </a:stretch>
        </p:blipFill>
        <p:spPr>
          <a:xfrm>
            <a:off x="8514109" y="5921700"/>
            <a:ext cx="1271375" cy="842188"/>
          </a:xfrm>
          <a:prstGeom prst="rect">
            <a:avLst/>
          </a:prstGeom>
          <a:noFill/>
          <a:ln>
            <a:noFill/>
          </a:ln>
        </p:spPr>
      </p:pic>
      <p:pic>
        <p:nvPicPr>
          <p:cNvPr descr="A person standing in front of a body of water&#10;&#10;Description automatically generated" id="855" name="Google Shape;855;p87"/>
          <p:cNvPicPr preferRelativeResize="0"/>
          <p:nvPr/>
        </p:nvPicPr>
        <p:blipFill>
          <a:blip r:embed="rId12">
            <a:alphaModFix/>
          </a:blip>
          <a:stretch>
            <a:fillRect/>
          </a:stretch>
        </p:blipFill>
        <p:spPr>
          <a:xfrm>
            <a:off x="8431992" y="4536300"/>
            <a:ext cx="1435609" cy="950976"/>
          </a:xfrm>
          <a:prstGeom prst="rect">
            <a:avLst/>
          </a:prstGeom>
          <a:noFill/>
          <a:ln>
            <a:noFill/>
          </a:ln>
        </p:spPr>
      </p:pic>
      <p:pic>
        <p:nvPicPr>
          <p:cNvPr descr="A doctor measuring a patient's blood pressure&#10;&#10;Description automatically generated" id="856" name="Google Shape;856;p87"/>
          <p:cNvPicPr preferRelativeResize="0"/>
          <p:nvPr/>
        </p:nvPicPr>
        <p:blipFill>
          <a:blip r:embed="rId13">
            <a:alphaModFix/>
          </a:blip>
          <a:stretch>
            <a:fillRect/>
          </a:stretch>
        </p:blipFill>
        <p:spPr>
          <a:xfrm>
            <a:off x="8431996" y="2890513"/>
            <a:ext cx="1435601" cy="9509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1" name="Shape 861"/>
        <p:cNvGrpSpPr/>
        <p:nvPr/>
      </p:nvGrpSpPr>
      <p:grpSpPr>
        <a:xfrm>
          <a:off x="0" y="0"/>
          <a:ext cx="0" cy="0"/>
          <a:chOff x="0" y="0"/>
          <a:chExt cx="0" cy="0"/>
        </a:xfrm>
      </p:grpSpPr>
      <p:sp>
        <p:nvSpPr>
          <p:cNvPr id="862" name="Google Shape;862;p88"/>
          <p:cNvSpPr txBox="1"/>
          <p:nvPr>
            <p:ph type="title"/>
          </p:nvPr>
        </p:nvSpPr>
        <p:spPr>
          <a:xfrm>
            <a:off x="740675" y="65925"/>
            <a:ext cx="11238000" cy="7410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Start early for a healthier future</a:t>
            </a:r>
            <a:endParaRPr/>
          </a:p>
        </p:txBody>
      </p:sp>
      <p:sp>
        <p:nvSpPr>
          <p:cNvPr id="863" name="Google Shape;863;p88"/>
          <p:cNvSpPr txBox="1"/>
          <p:nvPr/>
        </p:nvSpPr>
        <p:spPr>
          <a:xfrm>
            <a:off x="9871650" y="3124350"/>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Appeal to your audience’s unique motivators for healthy behavior.</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524000" y="2408425"/>
            <a:ext cx="681600" cy="681600"/>
            <a:chOff x="10294125" y="1691525"/>
            <a:chExt cx="681600" cy="681600"/>
          </a:xfrm>
        </p:grpSpPr>
        <p:sp>
          <p:nvSpPr>
            <p:cNvPr id="865" name="Google Shape;865;p8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3">
              <a:alphaModFix/>
            </a:blip>
            <a:stretch>
              <a:fillRect/>
            </a:stretch>
          </p:blipFill>
          <p:spPr>
            <a:xfrm>
              <a:off x="10419913" y="1813734"/>
              <a:ext cx="430025" cy="437175"/>
            </a:xfrm>
            <a:prstGeom prst="rect">
              <a:avLst/>
            </a:prstGeom>
            <a:noFill/>
            <a:ln>
              <a:noFill/>
            </a:ln>
          </p:spPr>
        </p:pic>
      </p:grpSp>
      <p:graphicFrame>
        <p:nvGraphicFramePr>
          <p:cNvPr id="867" name="Google Shape;867;p88"/>
          <p:cNvGraphicFramePr/>
          <p:nvPr/>
        </p:nvGraphicFramePr>
        <p:xfrm>
          <a:off x="662563" y="842325"/>
          <a:ext cx="3000000" cy="3000000"/>
        </p:xfrm>
        <a:graphic>
          <a:graphicData uri="http://schemas.openxmlformats.org/drawingml/2006/table">
            <a:tbl>
              <a:tblPr>
                <a:noFill/>
                <a:tableStyleId>{7EB35161-C60A-415E-8024-587FAEA24F47}</a:tableStyleId>
              </a:tblPr>
              <a:tblGrid>
                <a:gridCol w="3847725"/>
                <a:gridCol w="3430375"/>
                <a:gridCol w="2000750"/>
              </a:tblGrid>
              <a:tr h="6513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Messaging suggestion</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Content URL</a:t>
                      </a:r>
                      <a:endParaRPr b="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chemeClr val="lt2"/>
                          </a:solidFill>
                          <a:latin typeface="Plus Jakarta Sans"/>
                          <a:ea typeface="Plus Jakarta Sans"/>
                          <a:cs typeface="Plus Jakarta Sans"/>
                          <a:sym typeface="Plus Jakarta Sans"/>
                        </a:rPr>
                        <a:t>Suggested </a:t>
                      </a:r>
                      <a:r>
                        <a:rPr b="1" lang="en-US">
                          <a:solidFill>
                            <a:schemeClr val="lt2"/>
                          </a:solidFill>
                          <a:latin typeface="Plus Jakarta Sans"/>
                          <a:ea typeface="Plus Jakarta Sans"/>
                          <a:cs typeface="Plus Jakarta Sans"/>
                          <a:sym typeface="Plus Jakarta Sans"/>
                        </a:rPr>
                        <a:t>i</a:t>
                      </a:r>
                      <a:r>
                        <a:rPr b="1" lang="en-US" u="none" cap="none" strike="noStrike">
                          <a:solidFill>
                            <a:schemeClr val="lt2"/>
                          </a:solidFill>
                          <a:latin typeface="Plus Jakarta Sans"/>
                          <a:ea typeface="Plus Jakarta Sans"/>
                          <a:cs typeface="Plus Jakarta Sans"/>
                          <a:sym typeface="Plus Jakarta Sans"/>
                        </a:rPr>
                        <a:t>mage</a:t>
                      </a:r>
                      <a:r>
                        <a:rPr b="1" lang="en-US" u="none" cap="none" strike="noStrike">
                          <a:solidFill>
                            <a:schemeClr val="lt2"/>
                          </a:solidFill>
                          <a:latin typeface="Plus Jakarta Sans"/>
                          <a:ea typeface="Plus Jakarta Sans"/>
                          <a:cs typeface="Plus Jakarta Sans"/>
                          <a:sym typeface="Plus Jakarta Sans"/>
                        </a:rPr>
                        <a:t>*</a:t>
                      </a:r>
                      <a:endParaRPr i="1"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accent3"/>
                    </a:solidFill>
                  </a:tcPr>
                </a:tc>
              </a:tr>
              <a:tr h="1572650">
                <a:tc>
                  <a:txBody>
                    <a:bodyPr/>
                    <a:lstStyle/>
                    <a:p>
                      <a:pPr indent="0" lvl="0" marL="0" rtl="0" algn="l">
                        <a:spcBef>
                          <a:spcPts val="0"/>
                        </a:spcBef>
                        <a:spcAft>
                          <a:spcPts val="0"/>
                        </a:spcAft>
                        <a:buClr>
                          <a:srgbClr val="000000"/>
                        </a:buClr>
                        <a:buSzPts val="1100"/>
                        <a:buFont typeface="Arial"/>
                        <a:buNone/>
                      </a:pPr>
                      <a:r>
                        <a:rPr lang="en-US" sz="1300">
                          <a:latin typeface="Plus Jakarta Sans"/>
                          <a:ea typeface="Plus Jakarta Sans"/>
                          <a:cs typeface="Plus Jakarta Sans"/>
                          <a:sym typeface="Plus Jakarta Sans"/>
                        </a:rPr>
                        <a:t>👟 + 🥦 = a winning combo against childhood diabetes! Use these lifestyle tips to script a healthier narrative for their future.</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https://healthhub.crestnerhealth.com/diabetes/management/lifestyle-changes-can-help-kids-prevent-type-2-diabetes</a:t>
                      </a:r>
                      <a:r>
                        <a:rPr lang="en-US" sz="1100">
                          <a:solidFill>
                            <a:schemeClr val="accent3"/>
                          </a:solidFill>
                          <a:latin typeface="Plus Jakarta Sans"/>
                          <a:ea typeface="Plus Jakarta Sans"/>
                          <a:cs typeface="Plus Jakarta Sans"/>
                          <a:sym typeface="Plus Jakarta Sans"/>
                        </a:rPr>
                        <a:t> </a:t>
                      </a:r>
                      <a:endParaRPr sz="10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1"/>
                    </a:solidFill>
                  </a:tcPr>
                </a:tc>
              </a:tr>
              <a:tr h="1572650">
                <a:tc rowSpan="2">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Remember, prediabetes doesn’t define you. But how you manage it can define your health. Let’s keep moving forward together.</a:t>
                      </a:r>
                      <a:endParaRPr sz="13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https://healthhub.crestnerhealth.com/metabolic-conditions/related-conditions/metabolic-syndrome-and-prediabetes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rowSpan="2">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alpha val="0"/>
                        </a:schemeClr>
                      </a:solidFill>
                      <a:prstDash val="solid"/>
                      <a:round/>
                      <a:headEnd len="sm" w="sm" type="none"/>
                      <a:tailEnd len="sm" w="sm" type="none"/>
                    </a:lnB>
                    <a:solidFill>
                      <a:schemeClr val="lt2"/>
                    </a:solidFill>
                  </a:tcPr>
                </a:tc>
              </a:tr>
              <a:tr h="246400">
                <a:tc vMerge="1"/>
                <a:tc vMerge="1"/>
                <a:tc vMerge="1"/>
              </a:tr>
              <a:tr h="1457450">
                <a:tc>
                  <a:txBody>
                    <a:bodyPr/>
                    <a:lstStyle/>
                    <a:p>
                      <a:pPr indent="0" lvl="0" marL="0" rtl="0" algn="l">
                        <a:spcBef>
                          <a:spcPts val="0"/>
                        </a:spcBef>
                        <a:spcAft>
                          <a:spcPts val="0"/>
                        </a:spcAft>
                        <a:buNone/>
                      </a:pPr>
                      <a:r>
                        <a:rPr lang="en-US" sz="1200">
                          <a:latin typeface="Plus Jakarta Sans"/>
                          <a:ea typeface="Plus Jakarta Sans"/>
                          <a:cs typeface="Plus Jakarta Sans"/>
                          <a:sym typeface="Plus Jakarta Sans"/>
                        </a:rPr>
                        <a:t>Pop quiz alert! 🚨 How much do you know about prediabetes? Test your knowledge and find out. Each correct answer is a win for your wellness journey.</a:t>
                      </a:r>
                      <a:endParaRPr sz="12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https://healthhub.crestnerhealth.com/diabetes/definition/what-do-you-know-about-prediabetes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chemeClr val="lt2">
                          <a:alpha val="0"/>
                        </a:schemeClr>
                      </a:solidFill>
                      <a:prstDash val="solid"/>
                      <a:round/>
                      <a:headEnd len="sm" w="sm" type="none"/>
                      <a:tailEnd len="sm" w="sm" type="none"/>
                    </a:lnR>
                    <a:lnT cap="flat" cmpd="sng" w="9525">
                      <a:solidFill>
                        <a:schemeClr val="lt2">
                          <a:alpha val="0"/>
                        </a:schemeClr>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868" name="Google Shape;868;p88"/>
          <p:cNvSpPr txBox="1"/>
          <p:nvPr/>
        </p:nvSpPr>
        <p:spPr>
          <a:xfrm>
            <a:off x="610300" y="6456700"/>
            <a:ext cx="11581800" cy="3849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300" u="none" cap="none" strike="noStrike">
              <a:solidFill>
                <a:srgbClr val="000000"/>
              </a:solidFill>
              <a:latin typeface="Plus Jakarta Sans"/>
              <a:ea typeface="Plus Jakarta Sans"/>
              <a:cs typeface="Plus Jakarta Sans"/>
              <a:sym typeface="Plus Jakarta Sans"/>
            </a:endParaRPr>
          </a:p>
        </p:txBody>
      </p:sp>
      <p:pic>
        <p:nvPicPr>
          <p:cNvPr descr="A hand holding a phone with a check mark on it&#10;&#10;Description automatically generated" id="869" name="Google Shape;869;p88"/>
          <p:cNvPicPr preferRelativeResize="0"/>
          <p:nvPr/>
        </p:nvPicPr>
        <p:blipFill>
          <a:blip r:embed="rId7">
            <a:alphaModFix/>
          </a:blip>
          <a:stretch>
            <a:fillRect/>
          </a:stretch>
        </p:blipFill>
        <p:spPr>
          <a:xfrm>
            <a:off x="8475363" y="5210201"/>
            <a:ext cx="898425" cy="898425"/>
          </a:xfrm>
          <a:prstGeom prst="rect">
            <a:avLst/>
          </a:prstGeom>
          <a:noFill/>
          <a:ln>
            <a:noFill/>
          </a:ln>
        </p:spPr>
      </p:pic>
      <p:pic>
        <p:nvPicPr>
          <p:cNvPr descr="A person walking up stairs&#10;&#10;Description automatically generated" id="870" name="Google Shape;870;p88"/>
          <p:cNvPicPr preferRelativeResize="0"/>
          <p:nvPr/>
        </p:nvPicPr>
        <p:blipFill>
          <a:blip r:embed="rId8">
            <a:alphaModFix/>
          </a:blip>
          <a:stretch>
            <a:fillRect/>
          </a:stretch>
        </p:blipFill>
        <p:spPr>
          <a:xfrm>
            <a:off x="8261648" y="3429000"/>
            <a:ext cx="1325880" cy="950976"/>
          </a:xfrm>
          <a:prstGeom prst="rect">
            <a:avLst/>
          </a:prstGeom>
          <a:noFill/>
          <a:ln>
            <a:noFill/>
          </a:ln>
        </p:spPr>
      </p:pic>
      <p:pic>
        <p:nvPicPr>
          <p:cNvPr descr="A group of children running in a field&#10;&#10;Description automatically generated" id="871" name="Google Shape;871;p88"/>
          <p:cNvPicPr preferRelativeResize="0"/>
          <p:nvPr/>
        </p:nvPicPr>
        <p:blipFill>
          <a:blip r:embed="rId9">
            <a:alphaModFix/>
          </a:blip>
          <a:stretch>
            <a:fillRect/>
          </a:stretch>
        </p:blipFill>
        <p:spPr>
          <a:xfrm>
            <a:off x="8206784" y="1795975"/>
            <a:ext cx="1435609" cy="950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pic>
        <p:nvPicPr>
          <p:cNvPr id="877" name="Google Shape;877;p89"/>
          <p:cNvPicPr preferRelativeResize="0"/>
          <p:nvPr>
            <p:ph idx="2" type="pic"/>
          </p:nvPr>
        </p:nvPicPr>
        <p:blipFill rotWithShape="1">
          <a:blip r:embed="rId3">
            <a:alphaModFix/>
          </a:blip>
          <a:srcRect b="0" l="19959" r="16576" t="0"/>
          <a:stretch/>
        </p:blipFill>
        <p:spPr>
          <a:xfrm flipH="1">
            <a:off x="6458875" y="416100"/>
            <a:ext cx="5733300" cy="6025800"/>
          </a:xfrm>
          <a:prstGeom prst="flowChartDelay">
            <a:avLst/>
          </a:prstGeom>
        </p:spPr>
      </p:pic>
      <p:sp>
        <p:nvSpPr>
          <p:cNvPr id="878" name="Google Shape;878;p89"/>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79" name="Google Shape;879;p89"/>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80" name="Google Shape;880;p89"/>
          <p:cNvSpPr txBox="1"/>
          <p:nvPr>
            <p:ph idx="1" type="body"/>
          </p:nvPr>
        </p:nvSpPr>
        <p:spPr>
          <a:xfrm>
            <a:off x="740675" y="2704850"/>
            <a:ext cx="5463300" cy="388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Diabetes and Endocrinology care teams by highlighting a specialist or nurse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81" name="Google Shape;881;p89"/>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diabetes medicine-related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882" name="Google Shape;882;p89"/>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3" name="Google Shape;883;p89"/>
          <p:cNvSpPr txBox="1"/>
          <p:nvPr/>
        </p:nvSpPr>
        <p:spPr>
          <a:xfrm>
            <a:off x="6378575" y="3430225"/>
            <a:ext cx="2684700" cy="266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300">
                <a:solidFill>
                  <a:schemeClr val="lt2"/>
                </a:solidFill>
                <a:latin typeface="Plus Jakarta Sans"/>
                <a:ea typeface="Plus Jakarta Sans"/>
                <a:cs typeface="Plus Jakarta Sans"/>
                <a:sym typeface="Plus Jakarta Sans"/>
              </a:rPr>
              <a:t>Top diabetes keywords</a:t>
            </a:r>
            <a:endParaRPr b="1" sz="1300">
              <a:solidFill>
                <a:schemeClr val="lt2"/>
              </a:solidFill>
              <a:latin typeface="Plus Jakarta Sans"/>
              <a:ea typeface="Plus Jakarta Sans"/>
              <a:cs typeface="Plus Jakarta Sans"/>
              <a:sym typeface="Plus Jakarta Sans"/>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symptoms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type 2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type 1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gestational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symptoms of diabetes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insipidus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mellitus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diet</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ketoacidosis</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neuropathy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diabetic retinopathy</a:t>
            </a:r>
            <a:endParaRPr sz="1000">
              <a:solidFill>
                <a:schemeClr val="lt2"/>
              </a:solidFill>
            </a:endParaRPr>
          </a:p>
          <a:p>
            <a:pPr indent="-292100" lvl="0" marL="457200" rtl="0" algn="l">
              <a:lnSpc>
                <a:spcPct val="115000"/>
              </a:lnSpc>
              <a:spcBef>
                <a:spcPts val="0"/>
              </a:spcBef>
              <a:spcAft>
                <a:spcPts val="0"/>
              </a:spcAft>
              <a:buClr>
                <a:schemeClr val="lt2"/>
              </a:buClr>
              <a:buSzPts val="1000"/>
              <a:buFont typeface="Century Gothic"/>
              <a:buChar char="●"/>
            </a:pPr>
            <a:r>
              <a:rPr lang="en-US" sz="1000">
                <a:solidFill>
                  <a:schemeClr val="lt2"/>
                </a:solidFill>
              </a:rPr>
              <a:t>diabetes medications</a:t>
            </a:r>
            <a:endParaRPr sz="1000">
              <a:solidFill>
                <a:schemeClr val="lt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