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Lst>
  <p:sldSz cy="6858000" cx="12192000"/>
  <p:notesSz cx="6858000" cy="9144000"/>
  <p:embeddedFontLst>
    <p:embeddedFont>
      <p:font typeface="Plus Jakarta Sans ExtraBold"/>
      <p:bold r:id="rId32"/>
      <p:boldItalic r:id="rId33"/>
    </p:embeddedFont>
    <p:embeddedFont>
      <p:font typeface="Plus Jakarta Sans"/>
      <p:regular r:id="rId34"/>
      <p:bold r:id="rId35"/>
      <p:italic r:id="rId36"/>
      <p:boldItalic r:id="rId37"/>
    </p:embeddedFont>
    <p:embeddedFont>
      <p:font typeface="Montserrat Black"/>
      <p:bold r:id="rId38"/>
      <p:boldItalic r:id="rId39"/>
    </p:embeddedFont>
    <p:embeddedFont>
      <p:font typeface="Plus Jakarta Sans SemiBold"/>
      <p:regular r:id="rId40"/>
      <p:bold r:id="rId41"/>
      <p:italic r:id="rId42"/>
      <p:boldItalic r:id="rId43"/>
    </p:embeddedFont>
    <p:embeddedFont>
      <p:font typeface="Plus Jakarta Sans Medium"/>
      <p:regular r:id="rId44"/>
      <p:bold r:id="rId45"/>
      <p:italic r:id="rId46"/>
      <p:boldItalic r:id="rId47"/>
    </p:embeddedFont>
    <p:embeddedFont>
      <p:font typeface="Plus Jakarta Sans Light"/>
      <p:regular r:id="rId48"/>
      <p:bold r:id="rId49"/>
      <p:italic r:id="rId50"/>
      <p:boldItalic r:id="rId51"/>
    </p:embeddedFont>
    <p:embeddedFont>
      <p:font typeface="DM Serif Display"/>
      <p:regular r:id="rId52"/>
      <p:italic r:id="rId53"/>
    </p:embeddedFont>
    <p:embeddedFont>
      <p:font typeface="Century Gothic"/>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C05F211-3BE0-404C-A3FC-30ED73A50F23}">
  <a:tblStyle styleId="{DC05F211-3BE0-404C-A3FC-30ED73A50F23}"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regular.fntdata"/><Relationship Id="rId42" Type="http://schemas.openxmlformats.org/officeDocument/2006/relationships/font" Target="fonts/PlusJakartaSansSemiBold-italic.fntdata"/><Relationship Id="rId41" Type="http://schemas.openxmlformats.org/officeDocument/2006/relationships/font" Target="fonts/PlusJakartaSansSemiBold-bold.fntdata"/><Relationship Id="rId44" Type="http://schemas.openxmlformats.org/officeDocument/2006/relationships/font" Target="fonts/PlusJakartaSansMedium-regular.fntdata"/><Relationship Id="rId43" Type="http://schemas.openxmlformats.org/officeDocument/2006/relationships/font" Target="fonts/PlusJakartaSansSemiBold-boldItalic.fntdata"/><Relationship Id="rId46" Type="http://schemas.openxmlformats.org/officeDocument/2006/relationships/font" Target="fonts/PlusJakartaSansMedium-italic.fntdata"/><Relationship Id="rId45" Type="http://schemas.openxmlformats.org/officeDocument/2006/relationships/font" Target="fonts/PlusJakartaSansMedium-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regular.fntdata"/><Relationship Id="rId47" Type="http://schemas.openxmlformats.org/officeDocument/2006/relationships/font" Target="fonts/PlusJakartaSansMedium-boldItalic.fntdata"/><Relationship Id="rId49" Type="http://schemas.openxmlformats.org/officeDocument/2006/relationships/font" Target="fonts/PlusJakartaSansLight-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font" Target="fonts/PlusJakartaSansExtraBold-boldItalic.fntdata"/><Relationship Id="rId32" Type="http://schemas.openxmlformats.org/officeDocument/2006/relationships/font" Target="fonts/PlusJakartaSansExtraBold-bold.fntdata"/><Relationship Id="rId35" Type="http://schemas.openxmlformats.org/officeDocument/2006/relationships/font" Target="fonts/PlusJakartaSans-bold.fntdata"/><Relationship Id="rId34" Type="http://schemas.openxmlformats.org/officeDocument/2006/relationships/font" Target="fonts/PlusJakartaSans-regular.fntdata"/><Relationship Id="rId37" Type="http://schemas.openxmlformats.org/officeDocument/2006/relationships/font" Target="fonts/PlusJakartaSans-boldItalic.fntdata"/><Relationship Id="rId36" Type="http://schemas.openxmlformats.org/officeDocument/2006/relationships/font" Target="fonts/PlusJakartaSans-italic.fntdata"/><Relationship Id="rId39" Type="http://schemas.openxmlformats.org/officeDocument/2006/relationships/font" Target="fonts/MontserratBlack-boldItalic.fntdata"/><Relationship Id="rId38" Type="http://schemas.openxmlformats.org/officeDocument/2006/relationships/font" Target="fonts/MontserratBlack-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boldItalic.fntdata"/><Relationship Id="rId50" Type="http://schemas.openxmlformats.org/officeDocument/2006/relationships/font" Target="fonts/PlusJakartaSansLight-italic.fntdata"/><Relationship Id="rId53" Type="http://schemas.openxmlformats.org/officeDocument/2006/relationships/font" Target="fonts/DMSerifDisplay-italic.fntdata"/><Relationship Id="rId52" Type="http://schemas.openxmlformats.org/officeDocument/2006/relationships/font" Target="fonts/DMSerifDisplay-regular.fntdata"/><Relationship Id="rId11" Type="http://schemas.openxmlformats.org/officeDocument/2006/relationships/slide" Target="slides/slide4.xml"/><Relationship Id="rId55" Type="http://schemas.openxmlformats.org/officeDocument/2006/relationships/font" Target="fonts/CenturyGothic-bold.fntdata"/><Relationship Id="rId10" Type="http://schemas.openxmlformats.org/officeDocument/2006/relationships/slide" Target="slides/slide3.xml"/><Relationship Id="rId54" Type="http://schemas.openxmlformats.org/officeDocument/2006/relationships/font" Target="fonts/CenturyGothic-regular.fntdata"/><Relationship Id="rId13" Type="http://schemas.openxmlformats.org/officeDocument/2006/relationships/slide" Target="slides/slide6.xml"/><Relationship Id="rId57" Type="http://schemas.openxmlformats.org/officeDocument/2006/relationships/font" Target="fonts/CenturyGothic-boldItalic.fntdata"/><Relationship Id="rId12" Type="http://schemas.openxmlformats.org/officeDocument/2006/relationships/slide" Target="slides/slide5.xml"/><Relationship Id="rId56" Type="http://schemas.openxmlformats.org/officeDocument/2006/relationships/font" Target="fonts/CenturyGothic-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5a75613929_0_2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7" name="Google Shape;887;g25a75613929_0_2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8" name="Google Shape;888;g25a75613929_0_2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2" name="Google Shape;902;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03" name="Google Shape;903;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4" name="Google Shape;914;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5" name="Google Shape;915;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6" name="Google Shape;926;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7" name="Google Shape;927;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7" name="Google Shape;937;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38" name="Google Shape;938;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1" name="Google Shape;951;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2" name="Google Shape;952;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2951dd7a99_1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0" name="Google Shape;960;g22951dd7a99_1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1" name="Google Shape;961;g22951dd7a99_1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8" name="Shape 968"/>
        <p:cNvGrpSpPr/>
        <p:nvPr/>
      </p:nvGrpSpPr>
      <p:grpSpPr>
        <a:xfrm>
          <a:off x="0" y="0"/>
          <a:ext cx="0" cy="0"/>
          <a:chOff x="0" y="0"/>
          <a:chExt cx="0" cy="0"/>
        </a:xfrm>
      </p:grpSpPr>
      <p:sp>
        <p:nvSpPr>
          <p:cNvPr id="969" name="Google Shape;969;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0" name="Google Shape;970;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71" name="Google Shape;971;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g33746d6e925_1_1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1" name="Google Shape;981;g33746d6e925_1_1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2" name="Google Shape;982;g33746d6e925_1_1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9" name="Shape 989"/>
        <p:cNvGrpSpPr/>
        <p:nvPr/>
      </p:nvGrpSpPr>
      <p:grpSpPr>
        <a:xfrm>
          <a:off x="0" y="0"/>
          <a:ext cx="0" cy="0"/>
          <a:chOff x="0" y="0"/>
          <a:chExt cx="0" cy="0"/>
        </a:xfrm>
      </p:grpSpPr>
      <p:sp>
        <p:nvSpPr>
          <p:cNvPr id="990" name="Google Shape;990;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1" name="Google Shape;991;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2" name="Google Shape;992;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1" name="Shape 1001"/>
        <p:cNvGrpSpPr/>
        <p:nvPr/>
      </p:nvGrpSpPr>
      <p:grpSpPr>
        <a:xfrm>
          <a:off x="0" y="0"/>
          <a:ext cx="0" cy="0"/>
          <a:chOff x="0" y="0"/>
          <a:chExt cx="0" cy="0"/>
        </a:xfrm>
      </p:grpSpPr>
      <p:sp>
        <p:nvSpPr>
          <p:cNvPr id="1002" name="Google Shape;1002;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3" name="Google Shape;1003;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4" name="Google Shape;1004;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9" name="Shape 1009"/>
        <p:cNvGrpSpPr/>
        <p:nvPr/>
      </p:nvGrpSpPr>
      <p:grpSpPr>
        <a:xfrm>
          <a:off x="0" y="0"/>
          <a:ext cx="0" cy="0"/>
          <a:chOff x="0" y="0"/>
          <a:chExt cx="0" cy="0"/>
        </a:xfrm>
      </p:grpSpPr>
      <p:sp>
        <p:nvSpPr>
          <p:cNvPr id="1010" name="Google Shape;1010;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1" name="Google Shape;1011;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2" name="Google Shape;1012;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7" name="Shape 1017"/>
        <p:cNvGrpSpPr/>
        <p:nvPr/>
      </p:nvGrpSpPr>
      <p:grpSpPr>
        <a:xfrm>
          <a:off x="0" y="0"/>
          <a:ext cx="0" cy="0"/>
          <a:chOff x="0" y="0"/>
          <a:chExt cx="0" cy="0"/>
        </a:xfrm>
      </p:grpSpPr>
      <p:sp>
        <p:nvSpPr>
          <p:cNvPr id="1018" name="Google Shape;1018;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9" name="Google Shape;1019;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0" name="Google Shape;1020;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5" name="Shape 1025"/>
        <p:cNvGrpSpPr/>
        <p:nvPr/>
      </p:nvGrpSpPr>
      <p:grpSpPr>
        <a:xfrm>
          <a:off x="0" y="0"/>
          <a:ext cx="0" cy="0"/>
          <a:chOff x="0" y="0"/>
          <a:chExt cx="0" cy="0"/>
        </a:xfrm>
      </p:grpSpPr>
      <p:sp>
        <p:nvSpPr>
          <p:cNvPr id="1026" name="Google Shape;1026;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7" name="Google Shape;1027;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8" name="Google Shape;1028;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3" name="Shape 1033"/>
        <p:cNvGrpSpPr/>
        <p:nvPr/>
      </p:nvGrpSpPr>
      <p:grpSpPr>
        <a:xfrm>
          <a:off x="0" y="0"/>
          <a:ext cx="0" cy="0"/>
          <a:chOff x="0" y="0"/>
          <a:chExt cx="0" cy="0"/>
        </a:xfrm>
      </p:grpSpPr>
      <p:sp>
        <p:nvSpPr>
          <p:cNvPr id="1034" name="Google Shape;1034;g267a4b2abf9_0_11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5" name="Google Shape;1035;g267a4b2abf9_0_117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36" name="Google Shape;1036;g267a4b2abf9_0_117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7a4b2abf9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7a4b2abf9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7a4b2abf9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22dbd14cc83_0_1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22dbd14cc83_0_1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3" name="Google Shape;873;g22dbd14cc83_0_1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2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hyperlink" Target="https://healthhub.crestnerhealth.com/breast-health/management/breastfeeding-getting-started" TargetMode="External"/><Relationship Id="rId4" Type="http://schemas.openxmlformats.org/officeDocument/2006/relationships/hyperlink" Target="https://healthhub.crestnerhealth.com/breast-health/management/breastfeeding-getting-started?language_content_entity=es" TargetMode="External"/><Relationship Id="rId9" Type="http://schemas.openxmlformats.org/officeDocument/2006/relationships/image" Target="../media/image42.jpg"/><Relationship Id="rId5" Type="http://schemas.openxmlformats.org/officeDocument/2006/relationships/hyperlink" Target="https://healthhub.crestnerhealth.com/breast-health/management/step-step-breastfeeding-latch-0" TargetMode="External"/><Relationship Id="rId6" Type="http://schemas.openxmlformats.org/officeDocument/2006/relationships/hyperlink" Target="https://healthhub.crestnerhealth.com/lung-health/types/respiratory-syncytial-virus-rsv-children" TargetMode="External"/><Relationship Id="rId7" Type="http://schemas.openxmlformats.org/officeDocument/2006/relationships/image" Target="../media/image32.png"/><Relationship Id="rId8" Type="http://schemas.openxmlformats.org/officeDocument/2006/relationships/image" Target="../media/image41.jpg"/><Relationship Id="rId10" Type="http://schemas.openxmlformats.org/officeDocument/2006/relationships/image" Target="../media/image4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1.xml"/><Relationship Id="rId3" Type="http://schemas.openxmlformats.org/officeDocument/2006/relationships/image" Target="../media/image4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wellness/healthy-living/weight-gain-during-pregnancy" TargetMode="External"/><Relationship Id="rId4" Type="http://schemas.openxmlformats.org/officeDocument/2006/relationships/hyperlink" Target="https://healthhub.crestnerhealth.com/wellness/healthy-living/weight-gain-during-pregnancy?language_content_entity=es" TargetMode="External"/><Relationship Id="rId5"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healthhub.crestnerhealth.com/wellness/recipes/mini-greek-chicken-kabobs" TargetMode="External"/><Relationship Id="rId4" Type="http://schemas.openxmlformats.org/officeDocument/2006/relationships/hyperlink" Target="https://healthhub.crestnerhealth.com/breast-health/management/your-nutrition-and-breastfeeding" TargetMode="External"/><Relationship Id="rId5" Type="http://schemas.openxmlformats.org/officeDocument/2006/relationships/hyperlink" Target="https://healthhub.crestnerhealth.com/breast-health/management/your-nutrition-and-breastfeeding?language_content_entity=es" TargetMode="External"/><Relationship Id="rId6"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5.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4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hyperlink" Target="https://krameshelp.webmdignite.com/" TargetMode="External"/><Relationship Id="rId4" Type="http://schemas.openxmlformats.org/officeDocument/2006/relationships/image" Target="../media/image46.png"/><Relationship Id="rId5" Type="http://schemas.openxmlformats.org/officeDocument/2006/relationships/image" Target="../media/image49.png"/><Relationship Id="rId6" Type="http://schemas.openxmlformats.org/officeDocument/2006/relationships/image" Target="../media/image5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7.xml"/><Relationship Id="rId3" Type="http://schemas.openxmlformats.org/officeDocument/2006/relationships/image" Target="../media/image51.jpg"/><Relationship Id="rId4" Type="http://schemas.openxmlformats.org/officeDocument/2006/relationships/hyperlink" Target="https://healthhub.crestnerhealth.com/obgyn/management/ovulation-date-calculator" TargetMode="External"/><Relationship Id="rId5" Type="http://schemas.openxmlformats.org/officeDocument/2006/relationships/hyperlink" Target="https://healthhub.crestnerhealth.com/breast-health/management/take-breastfeeding-quiz" TargetMode="External"/><Relationship Id="rId6" Type="http://schemas.openxmlformats.org/officeDocument/2006/relationships/hyperlink" Target="https://healthhub.crestnerhealth.com/obgyn/management/postpartum-depression-risk-assessment"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8.xml"/><Relationship Id="rId3" Type="http://schemas.openxmlformats.org/officeDocument/2006/relationships/image" Target="../media/image4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9.xml"/><Relationship Id="rId3" Type="http://schemas.openxmlformats.org/officeDocument/2006/relationships/image" Target="../media/image52.jp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healthhub.crestnerhealth.com/wellness/healthy-living/pregnant-take-care-your-teeth" TargetMode="External"/><Relationship Id="rId4" Type="http://schemas.openxmlformats.org/officeDocument/2006/relationships/hyperlink" Target="https://healthhub.crestnerhealth.com/wellness/fitness/exercise-during-pregnancy-1" TargetMode="External"/><Relationship Id="rId5" Type="http://schemas.openxmlformats.org/officeDocument/2006/relationships/hyperlink" Target="https://healthhub.crestnerhealth.com/wellness/fitness/exercise-during-pregnancy-1?language_content_entity=es" TargetMode="External"/><Relationship Id="rId6" Type="http://schemas.openxmlformats.org/officeDocument/2006/relationships/hyperlink" Target="https://healthhub.crestnerhealth.com/breast-health/related-conditions/healthy-eating-while-pregnant-or-breastfeeding" TargetMode="External"/><Relationship Id="rId7" Type="http://schemas.openxmlformats.org/officeDocument/2006/relationships/hyperlink" Target="https://healthhub.crestnerhealth.com/obgyn/management/6-healthy-things-do-when-youre-pregnant"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healthhub.crestnerhealth.com/obgyn/diagnosis/common-tests-during-pregnancy" TargetMode="External"/><Relationship Id="rId4" Type="http://schemas.openxmlformats.org/officeDocument/2006/relationships/hyperlink" Target="https://healthhub.crestnerhealth.com/obgyn/diagnosis/common-tests-during-pregnancy?language_content_entity=es" TargetMode="External"/><Relationship Id="rId9" Type="http://schemas.openxmlformats.org/officeDocument/2006/relationships/hyperlink" Target="https://healthhub.crestnerhealth.com/obgyn/symptoms/know-how-spot-pregnancy-complications" TargetMode="External"/><Relationship Id="rId5" Type="http://schemas.openxmlformats.org/officeDocument/2006/relationships/hyperlink" Target="https://healthhub.crestnerhealth.com/obgyn/related-conditions/medical-conditions-and-pregnancy" TargetMode="External"/><Relationship Id="rId6" Type="http://schemas.openxmlformats.org/officeDocument/2006/relationships/hyperlink" Target="https://healthhub.crestnerhealth.com/obgyn/related-conditions/medical-conditions-and-pregnancy?language_content_entity=es" TargetMode="External"/><Relationship Id="rId7" Type="http://schemas.openxmlformats.org/officeDocument/2006/relationships/hyperlink" Target="https://healthhub.crestnerhealth.com/obgyn/related-conditions/common-discomforts-during-pregnancy" TargetMode="External"/><Relationship Id="rId8" Type="http://schemas.openxmlformats.org/officeDocument/2006/relationships/hyperlink" Target="https://healthhub.crestnerhealth.com/obgyn/related-conditions/common-discomforts-during-pregnancy?language_content_entity=e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healthhub.crestnerhealth.com/wellness/healthy-living/parents-be-must-communicate" TargetMode="External"/><Relationship Id="rId4" Type="http://schemas.openxmlformats.org/officeDocument/2006/relationships/hyperlink" Target="https://healthhub.crestnerhealth.com/obgyn/management/sex-during-pregnancy" TargetMode="External"/><Relationship Id="rId5" Type="http://schemas.openxmlformats.org/officeDocument/2006/relationships/hyperlink" Target="https://healthhub.crestnerhealth.com/obgyn/management/sex-during-pregnancy?language_content_entity=es" TargetMode="External"/><Relationship Id="rId6" Type="http://schemas.openxmlformats.org/officeDocument/2006/relationships/hyperlink" Target="https://healthhub.crestnerhealth.com/wellness/healthy-living/were-pregnant-tips-expectant-birth-partner" TargetMode="External"/><Relationship Id="rId7" Type="http://schemas.openxmlformats.org/officeDocument/2006/relationships/hyperlink" Target="https://healthhub.crestnerhealth.com/wellness/healthy-living/were-pregnant-tips-expectant-birth-partner?language_content_entity=e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healthhub.crestnerhealth.com/breast-health/management/breastfeeding-getting-started" TargetMode="External"/><Relationship Id="rId4" Type="http://schemas.openxmlformats.org/officeDocument/2006/relationships/hyperlink" Target="https://healthhub.crestnerhealth.com/breast-health/management/breastfeeding-getting-started?language_content_entity=es" TargetMode="External"/><Relationship Id="rId5" Type="http://schemas.openxmlformats.org/officeDocument/2006/relationships/hyperlink" Target="https://healthhub.crestnerhealth.com/wellness/nutrition/infant-feeding-guide" TargetMode="External"/><Relationship Id="rId6" Type="http://schemas.openxmlformats.org/officeDocument/2006/relationships/hyperlink" Target="https://healthhub.crestnerhealth.com/wellness/nutrition/infant-feeding-guide?language_content_entity=es" TargetMode="External"/><Relationship Id="rId7" Type="http://schemas.openxmlformats.org/officeDocument/2006/relationships/hyperlink" Target="https://healthhub.crestnerhealth.com/wellness/nutrition/infant-formula-basics-parents" TargetMode="External"/><Relationship Id="rId8" Type="http://schemas.openxmlformats.org/officeDocument/2006/relationships/hyperlink" Target="https://healthhub.crestnerhealth.com/breast-health/management/step-step-breastfeeding-holds"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5.png"/><Relationship Id="rId8"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5.png"/><Relationship Id="rId8"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29.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wellness/fitness/exercise-during-pregnancy-1" TargetMode="External"/><Relationship Id="rId4" Type="http://schemas.openxmlformats.org/officeDocument/2006/relationships/hyperlink" Target="https://healthhub.crestnerhealth.com/wellness/fitness/exercise-during-pregnancy-1?language_content_entity=es" TargetMode="External"/><Relationship Id="rId9" Type="http://schemas.openxmlformats.org/officeDocument/2006/relationships/image" Target="../media/image28.jpg"/><Relationship Id="rId5" Type="http://schemas.openxmlformats.org/officeDocument/2006/relationships/hyperlink" Target="https://healthhub.crestnerhealth.com/obgyn/management/6-healthy-things-do-when-youre-pregnant" TargetMode="External"/><Relationship Id="rId6" Type="http://schemas.openxmlformats.org/officeDocument/2006/relationships/hyperlink" Target="https://healthhub.crestnerhealth.com/obgyn/management/eating-well-during-pregnancy" TargetMode="External"/><Relationship Id="rId7" Type="http://schemas.openxmlformats.org/officeDocument/2006/relationships/hyperlink" Target="https://healthhub.crestnerhealth.com/obgyn/management/eating-well-during-pregnancy?language_content_entity=es" TargetMode="External"/><Relationship Id="rId8" Type="http://schemas.openxmlformats.org/officeDocument/2006/relationships/image" Target="../media/image25.png"/><Relationship Id="rId11" Type="http://schemas.openxmlformats.org/officeDocument/2006/relationships/image" Target="../media/image31.jpg"/><Relationship Id="rId10" Type="http://schemas.openxmlformats.org/officeDocument/2006/relationships/image" Target="../media/image3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obgyn/management/sex-during-pregnancy" TargetMode="External"/><Relationship Id="rId4" Type="http://schemas.openxmlformats.org/officeDocument/2006/relationships/hyperlink" Target="https://healthhub.crestnerhealth.com/obgyn/management/sex-during-pregnancy?language_content_entity=es" TargetMode="External"/><Relationship Id="rId5" Type="http://schemas.openxmlformats.org/officeDocument/2006/relationships/hyperlink" Target="https://healthhub.crestnerhealth.com/wellness/healthy-living/parents-be-must-communicate" TargetMode="External"/><Relationship Id="rId6" Type="http://schemas.openxmlformats.org/officeDocument/2006/relationships/image" Target="../media/image32.png"/><Relationship Id="rId7" Type="http://schemas.openxmlformats.org/officeDocument/2006/relationships/image" Target="../media/image33.jpg"/><Relationship Id="rId8" Type="http://schemas.openxmlformats.org/officeDocument/2006/relationships/image" Target="../media/image3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25.png"/><Relationship Id="rId4" Type="http://schemas.openxmlformats.org/officeDocument/2006/relationships/hyperlink" Target="https://healthhub.crestnerhealth.com/obgyn/related-conditions/common-discomforts-during-pregnancy" TargetMode="External"/><Relationship Id="rId9" Type="http://schemas.openxmlformats.org/officeDocument/2006/relationships/image" Target="../media/image35.jpg"/><Relationship Id="rId5" Type="http://schemas.openxmlformats.org/officeDocument/2006/relationships/hyperlink" Target="https://healthhub.crestnerhealth.com/obgyn/related-conditions/common-discomforts-during-pregnancy?language_content_entity=es" TargetMode="External"/><Relationship Id="rId6" Type="http://schemas.openxmlformats.org/officeDocument/2006/relationships/hyperlink" Target="https://healthhub.crestnerhealth.com/caring-birth-parent-physically-and-emotionally" TargetMode="External"/><Relationship Id="rId7" Type="http://schemas.openxmlformats.org/officeDocument/2006/relationships/hyperlink" Target="https://healthhub.crestnerhealth.com/caring-birth-parent-physically-and-emotionally?language_content_entity=es" TargetMode="External"/><Relationship Id="rId8" Type="http://schemas.openxmlformats.org/officeDocument/2006/relationships/hyperlink" Target="https://healthhub.crestnerhealth.com/obgyn/management/postpartum-depression-risk-assessment" TargetMode="External"/><Relationship Id="rId11" Type="http://schemas.openxmlformats.org/officeDocument/2006/relationships/image" Target="../media/image37.jpg"/><Relationship Id="rId10" Type="http://schemas.openxmlformats.org/officeDocument/2006/relationships/image" Target="../media/image3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obgyn/recovery/taking-your-baby-home-nicu" TargetMode="External"/><Relationship Id="rId4" Type="http://schemas.openxmlformats.org/officeDocument/2006/relationships/hyperlink" Target="https://healthhub.crestnerhealth.com/obgyn/recovery/taking-your-baby-home-nicu?language_content_entity=es" TargetMode="External"/><Relationship Id="rId9" Type="http://schemas.openxmlformats.org/officeDocument/2006/relationships/image" Target="../media/image38.jpg"/><Relationship Id="rId5" Type="http://schemas.openxmlformats.org/officeDocument/2006/relationships/hyperlink" Target="https://healthhub.crestnerhealth.com/wellness/understanding-healthcare/basics-about-your-newborn-babys-body" TargetMode="External"/><Relationship Id="rId6" Type="http://schemas.openxmlformats.org/officeDocument/2006/relationships/hyperlink" Target="https://healthhub.crestnerhealth.com/obgyn/management/bathing-and-skin-care-newborn" TargetMode="External"/><Relationship Id="rId7" Type="http://schemas.openxmlformats.org/officeDocument/2006/relationships/hyperlink" Target="https://healthhub.crestnerhealth.com/obgyn/management/bathing-and-skin-care-newborn?language_content_entity=es" TargetMode="External"/><Relationship Id="rId8" Type="http://schemas.openxmlformats.org/officeDocument/2006/relationships/image" Target="../media/image32.png"/><Relationship Id="rId11" Type="http://schemas.openxmlformats.org/officeDocument/2006/relationships/image" Target="../media/image40.jpg"/><Relationship Id="rId10" Type="http://schemas.openxmlformats.org/officeDocument/2006/relationships/image" Target="../media/image3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66" r="16666"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Healthy </a:t>
            </a:r>
            <a:r>
              <a:rPr lang="en-US"/>
              <a:t>Pregnancy and Newborn Care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graphicFrame>
        <p:nvGraphicFramePr>
          <p:cNvPr id="890" name="Google Shape;890;p90"/>
          <p:cNvGraphicFramePr/>
          <p:nvPr/>
        </p:nvGraphicFramePr>
        <p:xfrm>
          <a:off x="741363" y="1534125"/>
          <a:ext cx="3000000" cy="3000000"/>
        </p:xfrm>
        <a:graphic>
          <a:graphicData uri="http://schemas.openxmlformats.org/drawingml/2006/table">
            <a:tbl>
              <a:tblPr>
                <a:noFill/>
                <a:tableStyleId>{DC05F211-3BE0-404C-A3FC-30ED73A50F23}</a:tableStyleId>
              </a:tblPr>
              <a:tblGrid>
                <a:gridCol w="3788425"/>
                <a:gridCol w="3359300"/>
                <a:gridCol w="1689550"/>
              </a:tblGrid>
              <a:tr h="5805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944925">
                <a:tc>
                  <a:txBody>
                    <a:bodyPr/>
                    <a:lstStyle/>
                    <a:p>
                      <a:pPr indent="0" lvl="0" marL="0" rtl="0" algn="l">
                        <a:spcBef>
                          <a:spcPts val="0"/>
                        </a:spcBef>
                        <a:spcAft>
                          <a:spcPts val="0"/>
                        </a:spcAft>
                        <a:buNone/>
                      </a:pPr>
                      <a:r>
                        <a:rPr i="1" lang="en-US" sz="1200">
                          <a:latin typeface="Plus Jakarta Sans"/>
                          <a:ea typeface="Plus Jakarta Sans"/>
                          <a:cs typeface="Plus Jakarta Sans"/>
                          <a:sym typeface="Plus Jakarta Sans"/>
                        </a:rPr>
                        <a:t>Breastfeeding.</a:t>
                      </a:r>
                      <a:r>
                        <a:rPr lang="en-US" sz="1200">
                          <a:latin typeface="Plus Jakarta Sans"/>
                          <a:ea typeface="Plus Jakarta Sans"/>
                          <a:cs typeface="Plus Jakarta Sans"/>
                          <a:sym typeface="Plus Jakarta Sans"/>
                        </a:rPr>
                        <a:t> Are you curious about it? Intimidated by it? Wondering if it’s the right choice for you? No matter where you’re at, our day-by-day guide is here when you need it.</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sz="10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https://healthhub.crestnerhealth.com/breast-health/management/breastfeeding-getting-started</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https://healthhub.crestnerhealth.com/breast-health/management/breastfeeding-getting-started?language_content_entity=es</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9731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Try them all! There are lots of different breastfeeding positions. Find the one that is comfortable and right for you and your baby.</a:t>
                      </a:r>
                      <a:endParaRPr sz="13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https://healthhub.crestnerhealth.com/breast-health/management/step-step-breastfeeding-latch-0</a:t>
                      </a:r>
                      <a:r>
                        <a:rPr lang="en-US" sz="12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832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Babies and RSV? Not on our watch! Take action and know how to defend your tiny </a:t>
                      </a:r>
                      <a:r>
                        <a:rPr lang="en-US" sz="1200">
                          <a:latin typeface="Plus Jakarta Sans"/>
                          <a:ea typeface="Plus Jakarta Sans"/>
                          <a:cs typeface="Plus Jakarta Sans"/>
                          <a:sym typeface="Plus Jakarta Sans"/>
                        </a:rPr>
                        <a:t>love bug f</a:t>
                      </a:r>
                      <a:r>
                        <a:rPr lang="en-US" sz="1200">
                          <a:latin typeface="Plus Jakarta Sans"/>
                          <a:ea typeface="Plus Jakarta Sans"/>
                          <a:cs typeface="Plus Jakarta Sans"/>
                          <a:sym typeface="Plus Jakarta Sans"/>
                        </a:rPr>
                        <a:t>rom this common but dangerous foe.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https://healthhub.crestnerhealth.com/lung-health/types/respiratory-syncytial-virus-rsv-children</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91" name="Google Shape;891;p90"/>
          <p:cNvSpPr txBox="1"/>
          <p:nvPr/>
        </p:nvSpPr>
        <p:spPr>
          <a:xfrm>
            <a:off x="1286400" y="62160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92" name="Google Shape;892;p90"/>
          <p:cNvSpPr txBox="1"/>
          <p:nvPr>
            <p:ph type="title"/>
          </p:nvPr>
        </p:nvSpPr>
        <p:spPr>
          <a:xfrm>
            <a:off x="741364" y="106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5: Breastfeeding and other basics</a:t>
            </a:r>
            <a:endParaRPr/>
          </a:p>
        </p:txBody>
      </p:sp>
      <p:sp>
        <p:nvSpPr>
          <p:cNvPr id="893" name="Google Shape;893;p90"/>
          <p:cNvSpPr txBox="1"/>
          <p:nvPr/>
        </p:nvSpPr>
        <p:spPr>
          <a:xfrm>
            <a:off x="9878025" y="3352950"/>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A/B testing of your messaging can help you re-use core education content to find the one that resonates with your audience</a:t>
            </a:r>
            <a:endParaRPr b="1">
              <a:solidFill>
                <a:schemeClr val="accent3"/>
              </a:solidFill>
              <a:latin typeface="Plus Jakarta Sans"/>
              <a:ea typeface="Plus Jakarta Sans"/>
              <a:cs typeface="Plus Jakarta Sans"/>
              <a:sym typeface="Plus Jakarta Sans"/>
            </a:endParaRPr>
          </a:p>
        </p:txBody>
      </p:sp>
      <p:grpSp>
        <p:nvGrpSpPr>
          <p:cNvPr id="894" name="Google Shape;894;p90"/>
          <p:cNvGrpSpPr/>
          <p:nvPr/>
        </p:nvGrpSpPr>
        <p:grpSpPr>
          <a:xfrm>
            <a:off x="10522725" y="2671350"/>
            <a:ext cx="681600" cy="681600"/>
            <a:chOff x="10294125" y="2443000"/>
            <a:chExt cx="681600" cy="681600"/>
          </a:xfrm>
        </p:grpSpPr>
        <p:sp>
          <p:nvSpPr>
            <p:cNvPr id="895" name="Google Shape;895;p9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6" name="Google Shape;896;p90"/>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A person breastfeeding a baby&#10;&#10;Description automatically generated" id="897" name="Google Shape;897;p90"/>
          <p:cNvPicPr preferRelativeResize="0"/>
          <p:nvPr/>
        </p:nvPicPr>
        <p:blipFill>
          <a:blip r:embed="rId8">
            <a:alphaModFix/>
          </a:blip>
          <a:stretch>
            <a:fillRect/>
          </a:stretch>
        </p:blipFill>
        <p:spPr>
          <a:xfrm>
            <a:off x="8043574" y="2770017"/>
            <a:ext cx="1328576" cy="885709"/>
          </a:xfrm>
          <a:prstGeom prst="rect">
            <a:avLst/>
          </a:prstGeom>
          <a:noFill/>
          <a:ln>
            <a:noFill/>
          </a:ln>
        </p:spPr>
      </p:pic>
      <p:pic>
        <p:nvPicPr>
          <p:cNvPr id="898" name="Google Shape;898;p90"/>
          <p:cNvPicPr preferRelativeResize="0"/>
          <p:nvPr/>
        </p:nvPicPr>
        <p:blipFill>
          <a:blip r:embed="rId9">
            <a:alphaModFix/>
          </a:blip>
          <a:stretch>
            <a:fillRect/>
          </a:stretch>
        </p:blipFill>
        <p:spPr>
          <a:xfrm>
            <a:off x="8043563" y="4185800"/>
            <a:ext cx="1328599" cy="885527"/>
          </a:xfrm>
          <a:prstGeom prst="rect">
            <a:avLst/>
          </a:prstGeom>
          <a:noFill/>
          <a:ln>
            <a:noFill/>
          </a:ln>
        </p:spPr>
      </p:pic>
      <p:pic>
        <p:nvPicPr>
          <p:cNvPr id="899" name="Google Shape;899;p90"/>
          <p:cNvPicPr preferRelativeResize="0"/>
          <p:nvPr/>
        </p:nvPicPr>
        <p:blipFill>
          <a:blip r:embed="rId10">
            <a:alphaModFix/>
          </a:blip>
          <a:stretch>
            <a:fillRect/>
          </a:stretch>
        </p:blipFill>
        <p:spPr>
          <a:xfrm>
            <a:off x="8043575" y="5294575"/>
            <a:ext cx="1444127" cy="9627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4" name="Shape 904"/>
        <p:cNvGrpSpPr/>
        <p:nvPr/>
      </p:nvGrpSpPr>
      <p:grpSpPr>
        <a:xfrm>
          <a:off x="0" y="0"/>
          <a:ext cx="0" cy="0"/>
          <a:chOff x="0" y="0"/>
          <a:chExt cx="0" cy="0"/>
        </a:xfrm>
      </p:grpSpPr>
      <p:pic>
        <p:nvPicPr>
          <p:cNvPr id="905" name="Google Shape;905;p91"/>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906" name="Google Shape;906;p9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7" name="Google Shape;907;p9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908" name="Google Shape;908;p91"/>
          <p:cNvSpPr txBox="1"/>
          <p:nvPr>
            <p:ph idx="1" type="body"/>
          </p:nvPr>
        </p:nvSpPr>
        <p:spPr>
          <a:xfrm>
            <a:off x="740675" y="2704850"/>
            <a:ext cx="5463300" cy="3349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Obstetrics and Pediatric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909" name="Google Shape;909;p9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pregnancy and newborn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910" name="Google Shape;910;p91"/>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1" name="Google Shape;911;p91"/>
          <p:cNvSpPr txBox="1"/>
          <p:nvPr/>
        </p:nvSpPr>
        <p:spPr>
          <a:xfrm>
            <a:off x="6378575" y="3430225"/>
            <a:ext cx="2684700" cy="2685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pregnancy &amp; </a:t>
            </a:r>
            <a:endParaRPr b="1" sz="1300">
              <a:solidFill>
                <a:schemeClr val="lt2"/>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newborn care keywords</a:t>
            </a:r>
            <a:endParaRPr b="1" sz="13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obgyn</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gynecologist</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maternity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maternal</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pregnancy week by week</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pregnancy care center</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childbirth</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complication</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maternal mortality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newborn screening</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pregnancy safe skin care</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newborn hearing screening</a:t>
            </a:r>
            <a:endParaRPr sz="1000">
              <a:solidFill>
                <a:schemeClr val="lt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92"/>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18" name="Google Shape;918;p92"/>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Healthy Eating While Pregnant or Breastfeeding</a:t>
            </a:r>
            <a:endParaRPr>
              <a:solidFill>
                <a:srgbClr val="000000"/>
              </a:solidFill>
              <a:latin typeface="Plus Jakarta Sans"/>
              <a:ea typeface="Plus Jakarta Sans"/>
              <a:cs typeface="Plus Jakarta Sans"/>
              <a:sym typeface="Plus Jakarta Sans"/>
            </a:endParaRPr>
          </a:p>
        </p:txBody>
      </p:sp>
      <p:sp>
        <p:nvSpPr>
          <p:cNvPr id="919" name="Google Shape;919;p92"/>
          <p:cNvSpPr txBox="1"/>
          <p:nvPr>
            <p:ph idx="2" type="body"/>
          </p:nvPr>
        </p:nvSpPr>
        <p:spPr>
          <a:xfrm>
            <a:off x="740675" y="1891425"/>
            <a:ext cx="8562900" cy="44514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From the rush of emotions that comes with your first positive pregnancy test to the exhaustion of late-night feedings, every moment of pregnancy is unique—and often overwhelming. With advice pouring in from all directions, you likely have questions. What to eat? What to avoid? How much is too much?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Thankfully, the most recent edition of the</a:t>
            </a:r>
            <a:r>
              <a:rPr i="1" lang="en-US" sz="1200">
                <a:solidFill>
                  <a:srgbClr val="000000"/>
                </a:solidFill>
                <a:latin typeface="Plus Jakarta Sans"/>
                <a:ea typeface="Plus Jakarta Sans"/>
                <a:cs typeface="Plus Jakarta Sans"/>
                <a:sym typeface="Plus Jakarta Sans"/>
              </a:rPr>
              <a:t> Dietary Guidelines for Americans</a:t>
            </a:r>
            <a:r>
              <a:rPr lang="en-US" sz="1200">
                <a:solidFill>
                  <a:srgbClr val="000000"/>
                </a:solidFill>
                <a:latin typeface="Plus Jakarta Sans"/>
                <a:ea typeface="Plus Jakarta Sans"/>
                <a:cs typeface="Plus Jakarta Sans"/>
                <a:sym typeface="Plus Jakarta Sans"/>
              </a:rPr>
              <a:t> includes specific recommendations for women who are pregnant or lactating. The guidelines are meant to reflect the fluctuating needs of a woman and her child during these significant life stages.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Extra c</a:t>
            </a:r>
            <a:r>
              <a:rPr b="1" lang="en-US" sz="1200">
                <a:solidFill>
                  <a:srgbClr val="000000"/>
                </a:solidFill>
                <a:latin typeface="Plus Jakarta Sans"/>
                <a:ea typeface="Plus Jakarta Sans"/>
                <a:cs typeface="Plus Jakarta Sans"/>
                <a:sym typeface="Plus Jakarta Sans"/>
              </a:rPr>
              <a:t>alories and nutrients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While healthy eating looks similar before, during, and after pregnancy, women need more calories as their pregnancies advance (and while breastfeeding). In general, the estimated daily calorie increases are: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First trimester: +0</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Second trimester: +340</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Third trimester: +452</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Breastfeeding, first 6 months: +330</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chemeClr val="accent1"/>
              </a:buClr>
              <a:buSzPts val="1200"/>
              <a:buFont typeface="Plus Jakarta Sans"/>
              <a:buChar char="●"/>
            </a:pPr>
            <a:r>
              <a:rPr lang="en-US" sz="1200">
                <a:solidFill>
                  <a:srgbClr val="000000"/>
                </a:solidFill>
                <a:latin typeface="Plus Jakarta Sans"/>
                <a:ea typeface="Plus Jakarta Sans"/>
                <a:cs typeface="Plus Jakarta Sans"/>
                <a:sym typeface="Plus Jakarta Sans"/>
              </a:rPr>
              <a:t>Breastfeeding, months 7 to 12: +400</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During this time, your body also requires extra nutrients so it can restore your own supply and support your baby’s development. Food sources are preferred, but your</a:t>
            </a:r>
            <a:r>
              <a:rPr lang="en-US" sz="1200">
                <a:solidFill>
                  <a:srgbClr val="000000"/>
                </a:solidFill>
                <a:latin typeface="Plus Jakarta Sans"/>
                <a:ea typeface="Plus Jakarta Sans"/>
                <a:cs typeface="Plus Jakarta Sans"/>
                <a:sym typeface="Plus Jakarta Sans"/>
              </a:rPr>
              <a:t> </a:t>
            </a:r>
            <a:r>
              <a:rPr lang="en-US" sz="1200">
                <a:solidFill>
                  <a:schemeClr val="accent2"/>
                </a:solidFill>
                <a:latin typeface="Plus Jakarta Sans"/>
                <a:ea typeface="Plus Jakarta Sans"/>
                <a:cs typeface="Plus Jakarta Sans"/>
                <a:sym typeface="Plus Jakarta Sans"/>
              </a:rPr>
              <a:t>healthcare</a:t>
            </a:r>
            <a:r>
              <a:rPr lang="en-US" sz="1200">
                <a:solidFill>
                  <a:schemeClr val="accent2"/>
                </a:solidFill>
                <a:latin typeface="Plus Jakarta Sans"/>
                <a:ea typeface="Plus Jakarta Sans"/>
                <a:cs typeface="Plus Jakarta Sans"/>
                <a:sym typeface="Plus Jakarta Sans"/>
              </a:rPr>
              <a:t> provider </a:t>
            </a:r>
            <a:r>
              <a:rPr lang="en-US" sz="1200">
                <a:solidFill>
                  <a:srgbClr val="000000"/>
                </a:solidFill>
                <a:latin typeface="Plus Jakarta Sans"/>
                <a:ea typeface="Plus Jakarta Sans"/>
                <a:cs typeface="Plus Jakarta Sans"/>
                <a:sym typeface="Plus Jakarta Sans"/>
              </a:rPr>
              <a:t>may suggest taking supplements containing folic acid, iron, iodine, or choline.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With cravings, nausea, and everything in between, you might not know what weight to target. Use our </a:t>
            </a:r>
            <a:r>
              <a:rPr i="1" lang="en-US" sz="1200" u="sng">
                <a:solidFill>
                  <a:schemeClr val="hlink"/>
                </a:solidFill>
                <a:latin typeface="Plus Jakarta Sans"/>
                <a:ea typeface="Plus Jakarta Sans"/>
                <a:cs typeface="Plus Jakarta Sans"/>
                <a:sym typeface="Plus Jakarta Sans"/>
                <a:hlinkClick r:id="rId3"/>
              </a:rPr>
              <a:t>weight gain recommendations charts</a:t>
            </a:r>
            <a:r>
              <a:rPr lang="en-US" sz="1200">
                <a:solidFill>
                  <a:srgbClr val="000000"/>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for extra guidance (also available in </a:t>
            </a:r>
            <a:r>
              <a:rPr i="1" lang="en-US" sz="1200" u="sng">
                <a:solidFill>
                  <a:schemeClr val="hlink"/>
                </a:solidFill>
                <a:latin typeface="Plus Jakarta Sans"/>
                <a:ea typeface="Plus Jakarta Sans"/>
                <a:cs typeface="Plus Jakarta Sans"/>
                <a:sym typeface="Plus Jakarta Sans"/>
                <a:hlinkClick r:id="rId4"/>
              </a:rPr>
              <a:t>Spanish</a:t>
            </a:r>
            <a:r>
              <a:rPr i="1"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sp>
        <p:nvSpPr>
          <p:cNvPr id="920" name="Google Shape;920;p92"/>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Obstetric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21" name="Google Shape;921;p92"/>
          <p:cNvGrpSpPr/>
          <p:nvPr/>
        </p:nvGrpSpPr>
        <p:grpSpPr>
          <a:xfrm>
            <a:off x="10219200" y="2637025"/>
            <a:ext cx="681600" cy="681600"/>
            <a:chOff x="10294125" y="1691525"/>
            <a:chExt cx="681600" cy="681600"/>
          </a:xfrm>
        </p:grpSpPr>
        <p:sp>
          <p:nvSpPr>
            <p:cNvPr id="922" name="Google Shape;922;p9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3" name="Google Shape;923;p92"/>
            <p:cNvPicPr preferRelativeResize="0"/>
            <p:nvPr/>
          </p:nvPicPr>
          <p:blipFill>
            <a:blip r:embed="rId5">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8" name="Shape 928"/>
        <p:cNvGrpSpPr/>
        <p:nvPr/>
      </p:nvGrpSpPr>
      <p:grpSpPr>
        <a:xfrm>
          <a:off x="0" y="0"/>
          <a:ext cx="0" cy="0"/>
          <a:chOff x="0" y="0"/>
          <a:chExt cx="0" cy="0"/>
        </a:xfrm>
      </p:grpSpPr>
      <p:sp>
        <p:nvSpPr>
          <p:cNvPr id="929" name="Google Shape;929;p93"/>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30" name="Google Shape;930;p93"/>
          <p:cNvSpPr txBox="1"/>
          <p:nvPr>
            <p:ph idx="2" type="body"/>
          </p:nvPr>
        </p:nvSpPr>
        <p:spPr>
          <a:xfrm>
            <a:off x="723900" y="1111400"/>
            <a:ext cx="8826300" cy="5339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Foods to</a:t>
            </a:r>
            <a:r>
              <a:rPr b="1" lang="en-US" sz="1200">
                <a:solidFill>
                  <a:srgbClr val="000000"/>
                </a:solidFill>
                <a:highlight>
                  <a:srgbClr val="FFFF00"/>
                </a:highlight>
                <a:latin typeface="Plus Jakarta Sans"/>
                <a:ea typeface="Plus Jakarta Sans"/>
                <a:cs typeface="Plus Jakarta Sans"/>
                <a:sym typeface="Plus Jakarta Sans"/>
              </a:rPr>
              <a:t> Eat—And Others to Avoid </a:t>
            </a:r>
            <a:endParaRPr b="1" sz="1200">
              <a:solidFill>
                <a:srgbClr val="000000"/>
              </a:solidFill>
              <a:highlight>
                <a:srgbClr val="FFFF00"/>
              </a:highlight>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best way to meet your nutritional needs is by eating foods that offer lots of vitamins and minerals, but little or no added sugars, saturated fat, and sodium. Bulk up on produce and whole grains. Protein should come from beans, nuts, lean meats, poultry, and certain seafoods. Opt for healthier oils—such as vegetable oils and those found in nuts—and fat-free or low-fat dairy products.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While there’s no need to avoid specific foods or beverages in hopes of avoiding future food allergies for your child, some substances can harm a developing fetus or breastfeeding baby. For example, alcohol and seafood that may be high in methylmercury.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Ask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what </a:t>
            </a:r>
            <a:r>
              <a:rPr lang="en-US" sz="1200" strike="sngStrike">
                <a:solidFill>
                  <a:srgbClr val="000000"/>
                </a:solidFill>
                <a:latin typeface="Plus Jakarta Sans"/>
                <a:ea typeface="Plus Jakarta Sans"/>
                <a:cs typeface="Plus Jakarta Sans"/>
                <a:sym typeface="Plus Jakarta Sans"/>
              </a:rPr>
              <a:t>you should </a:t>
            </a:r>
            <a:r>
              <a:rPr lang="en-US" sz="1200">
                <a:solidFill>
                  <a:srgbClr val="000000"/>
                </a:solidFill>
                <a:latin typeface="Plus Jakarta Sans"/>
                <a:ea typeface="Plus Jakarta Sans"/>
                <a:cs typeface="Plus Jakarta Sans"/>
                <a:sym typeface="Plus Jakarta Sans"/>
              </a:rPr>
              <a:t>  </a:t>
            </a:r>
            <a:r>
              <a:rPr lang="en-US" sz="1200">
                <a:solidFill>
                  <a:srgbClr val="000000"/>
                </a:solidFill>
                <a:highlight>
                  <a:srgbClr val="FFFF00"/>
                </a:highlight>
                <a:latin typeface="Plus Jakarta Sans"/>
                <a:ea typeface="Plus Jakarta Sans"/>
                <a:cs typeface="Plus Jakarta Sans"/>
                <a:sym typeface="Plus Jakarta Sans"/>
              </a:rPr>
              <a:t>to</a:t>
            </a:r>
            <a:r>
              <a:rPr lang="en-US" sz="1200">
                <a:solidFill>
                  <a:srgbClr val="000000"/>
                </a:solidFill>
                <a:latin typeface="Plus Jakarta Sans"/>
                <a:ea typeface="Plus Jakarta Sans"/>
                <a:cs typeface="Plus Jakarta Sans"/>
                <a:sym typeface="Plus Jakarta Sans"/>
              </a:rPr>
              <a:t> avoid or limit. To learn more, visit </a:t>
            </a:r>
            <a:r>
              <a:rPr b="1" lang="en-US" sz="1200">
                <a:solidFill>
                  <a:srgbClr val="000000"/>
                </a:solidFill>
                <a:latin typeface="Plus Jakarta Sans"/>
                <a:ea typeface="Plus Jakarta Sans"/>
                <a:cs typeface="Plus Jakarta Sans"/>
                <a:sym typeface="Plus Jakarta Sans"/>
              </a:rPr>
              <a:t>www.womenshealth.gov</a:t>
            </a:r>
            <a:r>
              <a:rPr lang="en-US" sz="1200">
                <a:solidFill>
                  <a:srgbClr val="000000"/>
                </a:solidFill>
                <a:latin typeface="Plus Jakarta Sans"/>
                <a:ea typeface="Plus Jakarta Sans"/>
                <a:cs typeface="Plus Jakarta Sans"/>
                <a:sym typeface="Plus Jakarta Sans"/>
              </a:rPr>
              <a:t> and search for “Staying healthy and safe.”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Your body needs all the nutrients it can get right now, and that includes lean protein. For days you want something simple yet tasty, try making </a:t>
            </a:r>
            <a:r>
              <a:rPr i="1" lang="en-US" sz="1200" u="sng">
                <a:solidFill>
                  <a:schemeClr val="hlink"/>
                </a:solidFill>
                <a:latin typeface="Plus Jakarta Sans"/>
                <a:ea typeface="Plus Jakarta Sans"/>
                <a:cs typeface="Plus Jakarta Sans"/>
                <a:sym typeface="Plus Jakarta Sans"/>
                <a:hlinkClick r:id="rId3"/>
              </a:rPr>
              <a:t>mini Greek chicken kabobs</a:t>
            </a:r>
            <a:r>
              <a:rPr i="1" lang="en-US" sz="1200">
                <a:solidFill>
                  <a:srgbClr val="000000"/>
                </a:solidFill>
                <a:latin typeface="Plus Jakarta Sans"/>
                <a:ea typeface="Plus Jakarta Sans"/>
                <a:cs typeface="Plus Jakarta Sans"/>
                <a:sym typeface="Plus Jakarta Sans"/>
              </a:rPr>
              <a:t>. Pair it with a chopped salad of chickpeas, red pepper, cucumber, and tomatoes for extra Mediterranean flair!</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Options</a:t>
            </a:r>
            <a:r>
              <a:rPr b="1" lang="en-US" sz="1200">
                <a:solidFill>
                  <a:srgbClr val="000000"/>
                </a:solidFill>
                <a:highlight>
                  <a:srgbClr val="FFFF00"/>
                </a:highlight>
                <a:latin typeface="Plus Jakarta Sans"/>
                <a:ea typeface="Plus Jakarta Sans"/>
                <a:cs typeface="Plus Jakarta Sans"/>
                <a:sym typeface="Plus Jakarta Sans"/>
              </a:rPr>
              <a:t> Aboun</a:t>
            </a:r>
            <a:r>
              <a:rPr b="1" lang="en-US" sz="1200">
                <a:solidFill>
                  <a:srgbClr val="000000"/>
                </a:solidFill>
                <a:latin typeface="Plus Jakarta Sans"/>
                <a:ea typeface="Plus Jakarta Sans"/>
                <a:cs typeface="Plus Jakarta Sans"/>
                <a:sym typeface="Plus Jakarta Sans"/>
              </a:rPr>
              <a:t>d</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a:t>
            </a:r>
            <a:r>
              <a:rPr i="1" lang="en-US" sz="1200">
                <a:solidFill>
                  <a:srgbClr val="000000"/>
                </a:solidFill>
                <a:latin typeface="Plus Jakarta Sans"/>
                <a:ea typeface="Plus Jakarta Sans"/>
                <a:cs typeface="Plus Jakarta Sans"/>
                <a:sym typeface="Plus Jakarta Sans"/>
              </a:rPr>
              <a:t>Dietary Guidelines for Americans </a:t>
            </a:r>
            <a:r>
              <a:rPr lang="en-US" sz="1200">
                <a:solidFill>
                  <a:srgbClr val="000000"/>
                </a:solidFill>
                <a:latin typeface="Plus Jakarta Sans"/>
                <a:ea typeface="Plus Jakarta Sans"/>
                <a:cs typeface="Plus Jakarta Sans"/>
                <a:sym typeface="Plus Jakarta Sans"/>
              </a:rPr>
              <a:t>offer a flexible framework for healthy eating. You can adjust your choices to help manage your budget, preferences, traditions, and pregnancy-related symptoms, like food aversions or morning sickness.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But no matter where you are in your pregnancy, always choose good nutrition. A balanced diet can help you and your little one enjoy better health now—and in the future.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Just because your tiny bundle of joy has arrived, it doesn’t mean that what you eat is any less important. Learn what components contribute to well-rounded eating habits with our </a:t>
            </a:r>
            <a:r>
              <a:rPr i="1" lang="en-US" sz="1200" u="sng">
                <a:solidFill>
                  <a:schemeClr val="hlink"/>
                </a:solidFill>
                <a:latin typeface="Plus Jakarta Sans"/>
                <a:ea typeface="Plus Jakarta Sans"/>
                <a:cs typeface="Plus Jakarta Sans"/>
                <a:sym typeface="Plus Jakarta Sans"/>
                <a:hlinkClick r:id="rId4"/>
              </a:rPr>
              <a:t>guide to nutrition and breastfeeding</a:t>
            </a:r>
            <a:r>
              <a:rPr i="1" lang="en-US" sz="1200">
                <a:solidFill>
                  <a:srgbClr val="000000"/>
                </a:solidFill>
                <a:latin typeface="Plus Jakarta Sans"/>
                <a:ea typeface="Plus Jakarta Sans"/>
                <a:cs typeface="Plus Jakarta Sans"/>
                <a:sym typeface="Plus Jakarta Sans"/>
              </a:rPr>
              <a:t> (also available in </a:t>
            </a:r>
            <a:r>
              <a:rPr i="1" lang="en-US" sz="1200" u="sng">
                <a:solidFill>
                  <a:schemeClr val="hlink"/>
                </a:solidFill>
                <a:latin typeface="Plus Jakarta Sans"/>
                <a:ea typeface="Plus Jakarta Sans"/>
                <a:cs typeface="Plus Jakarta Sans"/>
                <a:sym typeface="Plus Jakarta Sans"/>
                <a:hlinkClick r:id="rId5"/>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31" name="Google Shape;931;p93"/>
          <p:cNvGrpSpPr/>
          <p:nvPr/>
        </p:nvGrpSpPr>
        <p:grpSpPr>
          <a:xfrm>
            <a:off x="10219200" y="2637025"/>
            <a:ext cx="681600" cy="681600"/>
            <a:chOff x="10294125" y="2443000"/>
            <a:chExt cx="681600" cy="681600"/>
          </a:xfrm>
        </p:grpSpPr>
        <p:sp>
          <p:nvSpPr>
            <p:cNvPr id="932" name="Google Shape;932;p9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3" name="Google Shape;933;p93"/>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34" name="Google Shape;934;p93"/>
          <p:cNvSpPr txBox="1"/>
          <p:nvPr/>
        </p:nvSpPr>
        <p:spPr>
          <a:xfrm>
            <a:off x="95668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pic>
        <p:nvPicPr>
          <p:cNvPr id="940" name="Google Shape;940;p94"/>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41" name="Google Shape;941;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2" name="Google Shape;942;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3" name="Google Shape;943;p9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44" name="Google Shape;944;p94"/>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45" name="Google Shape;945;p94"/>
          <p:cNvSpPr txBox="1"/>
          <p:nvPr>
            <p:ph idx="1" type="body"/>
          </p:nvPr>
        </p:nvSpPr>
        <p:spPr>
          <a:xfrm>
            <a:off x="533400" y="2614400"/>
            <a:ext cx="5733300" cy="2326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using eating tips for a healthier pregnancy.</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46" name="Google Shape;946;p94"/>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47" name="Google Shape;947;p94"/>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48" name="Google Shape;948;p94"/>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sp>
        <p:nvSpPr>
          <p:cNvPr id="954" name="Google Shape;954;p95"/>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Pregnancy and newborn health infographics</a:t>
            </a:r>
            <a:endParaRPr/>
          </a:p>
        </p:txBody>
      </p:sp>
      <p:sp>
        <p:nvSpPr>
          <p:cNvPr id="955" name="Google Shape;955;p95"/>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Raise awareness of pregnancy safety best practices. These graphics will help your audience understand tips to a healthier pregnancy.</a:t>
            </a:r>
            <a:endParaRPr/>
          </a:p>
        </p:txBody>
      </p:sp>
      <p:pic>
        <p:nvPicPr>
          <p:cNvPr id="956" name="Google Shape;956;p95"/>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57" name="Google Shape;957;p95"/>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5 Surprising Things that can </a:t>
            </a:r>
            <a:r>
              <a:rPr lang="en-US">
                <a:solidFill>
                  <a:srgbClr val="5E5E5E"/>
                </a:solidFill>
              </a:rPr>
              <a:t>affect</a:t>
            </a:r>
            <a:r>
              <a:rPr lang="en-US">
                <a:solidFill>
                  <a:srgbClr val="5E5E5E"/>
                </a:solidFill>
              </a:rPr>
              <a:t> your pregnancy</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Dental care: Don’t skip it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Pets: Know the risks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Secondhand and thirdhand smoke: Avoid it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Canned goods and some </a:t>
            </a:r>
            <a:r>
              <a:rPr lang="en-US">
                <a:solidFill>
                  <a:srgbClr val="5E5E5E"/>
                </a:solidFill>
              </a:rPr>
              <a:t>plastics: Limit them</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Sexually transmitted infections (STIs): Get tested</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Rest assured that you will be well-prepared</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6"/>
          <p:cNvSpPr txBox="1"/>
          <p:nvPr>
            <p:ph idx="1" type="body"/>
          </p:nvPr>
        </p:nvSpPr>
        <p:spPr>
          <a:xfrm>
            <a:off x="533400" y="1681975"/>
            <a:ext cx="9512700" cy="696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these bonus info</a:t>
            </a:r>
            <a:r>
              <a:rPr b="1" lang="en-US">
                <a:solidFill>
                  <a:srgbClr val="4C4C4C"/>
                </a:solidFill>
                <a:latin typeface="Plus Jakarta Sans"/>
                <a:ea typeface="Plus Jakarta Sans"/>
                <a:cs typeface="Plus Jakarta Sans"/>
                <a:sym typeface="Plus Jakarta Sans"/>
              </a:rPr>
              <a:t>graphics to continue to help your audience understand more about pregnancy and newborn care. Look for the PDFs in the zip file downloaded from the </a:t>
            </a:r>
            <a:r>
              <a:rPr b="1" lang="en-US" u="sng">
                <a:solidFill>
                  <a:schemeClr val="hlink"/>
                </a:solidFill>
                <a:latin typeface="Plus Jakarta Sans"/>
                <a:ea typeface="Plus Jakarta Sans"/>
                <a:cs typeface="Plus Jakarta Sans"/>
                <a:sym typeface="Plus Jakarta Sans"/>
                <a:hlinkClick r:id="rId3"/>
              </a:rPr>
              <a:t>Client Support Site</a:t>
            </a:r>
            <a:r>
              <a:rPr b="1" lang="en-US">
                <a:latin typeface="Plus Jakarta Sans"/>
                <a:ea typeface="Plus Jakarta Sans"/>
                <a:cs typeface="Plus Jakarta Sans"/>
                <a:sym typeface="Plus Jakarta Sans"/>
              </a:rPr>
              <a:t>.</a:t>
            </a:r>
            <a:endParaRPr b="1">
              <a:latin typeface="Plus Jakarta Sans"/>
              <a:ea typeface="Plus Jakarta Sans"/>
              <a:cs typeface="Plus Jakarta Sans"/>
              <a:sym typeface="Plus Jakarta Sans"/>
            </a:endParaRPr>
          </a:p>
        </p:txBody>
      </p:sp>
      <p:sp>
        <p:nvSpPr>
          <p:cNvPr id="964" name="Google Shape;964;p96"/>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health </a:t>
            </a:r>
            <a:r>
              <a:rPr lang="en-US"/>
              <a:t>infographics</a:t>
            </a:r>
            <a:endParaRPr/>
          </a:p>
        </p:txBody>
      </p:sp>
      <p:pic>
        <p:nvPicPr>
          <p:cNvPr id="965" name="Google Shape;965;p96"/>
          <p:cNvPicPr preferRelativeResize="0"/>
          <p:nvPr/>
        </p:nvPicPr>
        <p:blipFill>
          <a:blip r:embed="rId4">
            <a:alphaModFix/>
          </a:blip>
          <a:stretch>
            <a:fillRect/>
          </a:stretch>
        </p:blipFill>
        <p:spPr>
          <a:xfrm>
            <a:off x="1276776" y="2530375"/>
            <a:ext cx="2970074" cy="3810999"/>
          </a:xfrm>
          <a:prstGeom prst="rect">
            <a:avLst/>
          </a:prstGeom>
          <a:noFill/>
          <a:ln cap="flat" cmpd="sng" w="9525">
            <a:solidFill>
              <a:schemeClr val="dk1"/>
            </a:solidFill>
            <a:prstDash val="solid"/>
            <a:round/>
            <a:headEnd len="sm" w="sm" type="none"/>
            <a:tailEnd len="sm" w="sm" type="none"/>
          </a:ln>
        </p:spPr>
      </p:pic>
      <p:pic>
        <p:nvPicPr>
          <p:cNvPr id="966" name="Google Shape;966;p96"/>
          <p:cNvPicPr preferRelativeResize="0"/>
          <p:nvPr/>
        </p:nvPicPr>
        <p:blipFill>
          <a:blip r:embed="rId5">
            <a:alphaModFix/>
          </a:blip>
          <a:stretch>
            <a:fillRect/>
          </a:stretch>
        </p:blipFill>
        <p:spPr>
          <a:xfrm>
            <a:off x="4593624" y="2530375"/>
            <a:ext cx="2971799" cy="3813049"/>
          </a:xfrm>
          <a:prstGeom prst="rect">
            <a:avLst/>
          </a:prstGeom>
          <a:noFill/>
          <a:ln cap="flat" cmpd="sng" w="9525">
            <a:solidFill>
              <a:schemeClr val="dk1"/>
            </a:solidFill>
            <a:prstDash val="solid"/>
            <a:round/>
            <a:headEnd len="sm" w="sm" type="none"/>
            <a:tailEnd len="sm" w="sm" type="none"/>
          </a:ln>
        </p:spPr>
      </p:pic>
      <p:pic>
        <p:nvPicPr>
          <p:cNvPr id="967" name="Google Shape;967;p96"/>
          <p:cNvPicPr preferRelativeResize="0"/>
          <p:nvPr/>
        </p:nvPicPr>
        <p:blipFill>
          <a:blip r:embed="rId6">
            <a:alphaModFix/>
          </a:blip>
          <a:stretch>
            <a:fillRect/>
          </a:stretch>
        </p:blipFill>
        <p:spPr>
          <a:xfrm>
            <a:off x="7912198" y="2530375"/>
            <a:ext cx="2971800" cy="3813047"/>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97"/>
          <p:cNvPicPr preferRelativeResize="0"/>
          <p:nvPr>
            <p:ph idx="2" type="pic"/>
          </p:nvPr>
        </p:nvPicPr>
        <p:blipFill rotWithShape="1">
          <a:blip r:embed="rId3">
            <a:alphaModFix/>
          </a:blip>
          <a:srcRect b="0" l="46727" r="-246" t="0"/>
          <a:stretch/>
        </p:blipFill>
        <p:spPr>
          <a:xfrm flipH="1">
            <a:off x="6458875" y="416100"/>
            <a:ext cx="5733300" cy="6025800"/>
          </a:xfrm>
          <a:prstGeom prst="flowChartDelay">
            <a:avLst/>
          </a:prstGeom>
        </p:spPr>
      </p:pic>
      <p:sp>
        <p:nvSpPr>
          <p:cNvPr id="974" name="Google Shape;974;p9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5" name="Google Shape;975;p97"/>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76" name="Google Shape;976;p97"/>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a:t>
            </a:r>
            <a:r>
              <a:rPr b="1" lang="en-US" sz="1210">
                <a:solidFill>
                  <a:srgbClr val="4C4C4C"/>
                </a:solidFill>
                <a:latin typeface="Plus Jakarta Sans"/>
                <a:ea typeface="Plus Jakarta Sans"/>
                <a:cs typeface="Plus Jakarta Sans"/>
                <a:sym typeface="Plus Jakarta Sans"/>
              </a:rPr>
              <a:t>contains answers to common questions that people have about healthy pregnancy &amp; newborn  health topics, preventive health, and self-care. </a:t>
            </a:r>
            <a:endParaRPr b="1" sz="1395">
              <a:latin typeface="Plus Jakarta Sans"/>
              <a:ea typeface="Plus Jakarta Sans"/>
              <a:cs typeface="Plus Jakarta Sans"/>
              <a:sym typeface="Plus Jakarta Sans"/>
            </a:endParaRPr>
          </a:p>
        </p:txBody>
      </p:sp>
      <p:sp>
        <p:nvSpPr>
          <p:cNvPr id="977" name="Google Shape;977;p97"/>
          <p:cNvSpPr txBox="1"/>
          <p:nvPr>
            <p:ph idx="1" type="body"/>
          </p:nvPr>
        </p:nvSpPr>
        <p:spPr>
          <a:xfrm>
            <a:off x="723900" y="2484975"/>
            <a:ext cx="5115900" cy="24669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Ovulation Date Calculator</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5">
                  <a:extLst>
                    <a:ext uri="{A12FA001-AC4F-418D-AE19-62706E023703}">
                      <ahyp:hlinkClr val="tx"/>
                    </a:ext>
                  </a:extLst>
                </a:hlinkClick>
              </a:rPr>
              <a:t>Breastfeeding Quiz</a:t>
            </a:r>
            <a:endParaRPr b="0" sz="1200">
              <a:solidFill>
                <a:schemeClr val="accent3"/>
              </a:solidFill>
              <a:latin typeface="Century Gothic"/>
              <a:ea typeface="Century Gothic"/>
              <a:cs typeface="Century Gothic"/>
              <a:sym typeface="Century Gothic"/>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6">
                  <a:extLst>
                    <a:ext uri="{A12FA001-AC4F-418D-AE19-62706E023703}">
                      <ahyp:hlinkClr val="tx"/>
                    </a:ext>
                  </a:extLst>
                </a:hlinkClick>
              </a:rPr>
              <a:t>Postpartum Depression Assessment</a:t>
            </a:r>
            <a:endParaRPr b="0" sz="1200">
              <a:solidFill>
                <a:schemeClr val="accent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a:latin typeface="Plus Jakarta Sans"/>
              <a:ea typeface="Plus Jakarta Sans"/>
              <a:cs typeface="Plus Jakarta Sans"/>
              <a:sym typeface="Plus Jakarta Sans"/>
            </a:endParaRPr>
          </a:p>
        </p:txBody>
      </p:sp>
      <p:sp>
        <p:nvSpPr>
          <p:cNvPr id="978" name="Google Shape;978;p97"/>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p98"/>
          <p:cNvSpPr txBox="1"/>
          <p:nvPr>
            <p:ph idx="1"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t>
            </a:r>
            <a:r>
              <a:rPr lang="en-US"/>
              <a:t>admin</a:t>
            </a:r>
            <a:r>
              <a:rPr lang="en-US"/>
              <a:t>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85" name="Google Shape;985;p98"/>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86" name="Google Shape;986;p9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87" name="Google Shape;987;p98"/>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88" name="Google Shape;988;p98"/>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3" name="Shape 993"/>
        <p:cNvGrpSpPr/>
        <p:nvPr/>
      </p:nvGrpSpPr>
      <p:grpSpPr>
        <a:xfrm>
          <a:off x="0" y="0"/>
          <a:ext cx="0" cy="0"/>
          <a:chOff x="0" y="0"/>
          <a:chExt cx="0" cy="0"/>
        </a:xfrm>
      </p:grpSpPr>
      <p:sp>
        <p:nvSpPr>
          <p:cNvPr id="994" name="Google Shape;994;p99"/>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95" name="Google Shape;995;p99"/>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96" name="Google Shape;996;p99"/>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97" name="Google Shape;997;p99"/>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98" name="Google Shape;998;p99"/>
          <p:cNvGrpSpPr/>
          <p:nvPr/>
        </p:nvGrpSpPr>
        <p:grpSpPr>
          <a:xfrm>
            <a:off x="2657375" y="3637800"/>
            <a:ext cx="681600" cy="681600"/>
            <a:chOff x="10294125" y="1691525"/>
            <a:chExt cx="681600" cy="681600"/>
          </a:xfrm>
        </p:grpSpPr>
        <p:sp>
          <p:nvSpPr>
            <p:cNvPr id="999" name="Google Shape;999;p9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00" name="Google Shape;1000;p99"/>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HealthHub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lnSpcReduction="10000"/>
          </a:bodyPr>
          <a:lstStyle/>
          <a:p>
            <a:pPr indent="0" lvl="0" marL="0" rtl="0" algn="l">
              <a:lnSpc>
                <a:spcPct val="115000"/>
              </a:lnSpc>
              <a:spcBef>
                <a:spcPts val="0"/>
              </a:spcBef>
              <a:spcAft>
                <a:spcPts val="0"/>
              </a:spcAft>
              <a:buNone/>
            </a:pPr>
            <a:r>
              <a:rPr lang="en-US" sz="1600"/>
              <a:t>We provide a rich set of resources to promote healthy pregnancy and newborn awareness, preventive care, and early health intervention best practices.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5" name="Shape 1005"/>
        <p:cNvGrpSpPr/>
        <p:nvPr/>
      </p:nvGrpSpPr>
      <p:grpSpPr>
        <a:xfrm>
          <a:off x="0" y="0"/>
          <a:ext cx="0" cy="0"/>
          <a:chOff x="0" y="0"/>
          <a:chExt cx="0" cy="0"/>
        </a:xfrm>
      </p:grpSpPr>
      <p:sp>
        <p:nvSpPr>
          <p:cNvPr id="1006" name="Google Shape;1006;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07" name="Google Shape;1007;p100"/>
          <p:cNvSpPr txBox="1"/>
          <p:nvPr>
            <p:ph idx="1" type="body"/>
          </p:nvPr>
        </p:nvSpPr>
        <p:spPr>
          <a:xfrm>
            <a:off x="735125" y="1041325"/>
            <a:ext cx="1095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8" name="Google Shape;1008;p100"/>
          <p:cNvGraphicFramePr/>
          <p:nvPr/>
        </p:nvGraphicFramePr>
        <p:xfrm>
          <a:off x="724801" y="2010675"/>
          <a:ext cx="3000000" cy="3000000"/>
        </p:xfrm>
        <a:graphic>
          <a:graphicData uri="http://schemas.openxmlformats.org/drawingml/2006/table">
            <a:tbl>
              <a:tblPr>
                <a:noFill/>
                <a:tableStyleId>{DC05F211-3BE0-404C-A3FC-30ED73A50F23}</a:tableStyleId>
              </a:tblPr>
              <a:tblGrid>
                <a:gridCol w="1758050"/>
                <a:gridCol w="2404650"/>
                <a:gridCol w="6466300"/>
              </a:tblGrid>
              <a:tr h="6120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82270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Healthy parent, healthy baby</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Pregnant? Take Care of Your Teeth</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https://healthhub.crestnerhealth.com/wellness/healthy-living/pregnant-take-care-your-teeth</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885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Exercise During Pregnancy</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https://healthhub.crestnerhealth.com/wellness/fitness/exercise-during-pregnancy-1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https://healthhub.crestnerhealth.com/wellness/fitness/exercise-during-pregnancy-1?language_content_entity=es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7103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Healthy Eating While Pregnant or Breastfeeding</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https://healthhub.crestnerhealth.com/breast-health/related-conditions/healthy-eating-while-pregnant-or-breastfeeding</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7103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6 Healthy Things to Do When You’re Pregnant</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https://healthhub.crestnerhealth.com/obgyn/management/6-healthy-things-do-when-youre-pregnant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3" name="Shape 1013"/>
        <p:cNvGrpSpPr/>
        <p:nvPr/>
      </p:nvGrpSpPr>
      <p:grpSpPr>
        <a:xfrm>
          <a:off x="0" y="0"/>
          <a:ext cx="0" cy="0"/>
          <a:chOff x="0" y="0"/>
          <a:chExt cx="0" cy="0"/>
        </a:xfrm>
      </p:grpSpPr>
      <p:graphicFrame>
        <p:nvGraphicFramePr>
          <p:cNvPr id="1014" name="Google Shape;1014;p101"/>
          <p:cNvGraphicFramePr/>
          <p:nvPr/>
        </p:nvGraphicFramePr>
        <p:xfrm>
          <a:off x="724801" y="1687825"/>
          <a:ext cx="3000000" cy="3000000"/>
        </p:xfrm>
        <a:graphic>
          <a:graphicData uri="http://schemas.openxmlformats.org/drawingml/2006/table">
            <a:tbl>
              <a:tblPr>
                <a:noFill/>
                <a:tableStyleId>{DC05F211-3BE0-404C-A3FC-30ED73A50F23}</a:tableStyleId>
              </a:tblPr>
              <a:tblGrid>
                <a:gridCol w="1793550"/>
                <a:gridCol w="2453200"/>
                <a:gridCol w="6596875"/>
              </a:tblGrid>
              <a:tr h="5563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4765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Prenatal testing and pregnancy concerns</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Common Tests During Pregnancy</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https://healthhub.crestnerhealth.com/obgyn/diagnosis/common-tests-during-pregnancy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https://healthhub.crestnerhealth.com/obgyn/diagnosis/common-tests-during-pregnancy?language_content_entity=es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12544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Medical Conditions and Pregnancy</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https://healthhub.crestnerhealth.com/obgyn/related-conditions/medical-conditions-and-pregnancy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https://healthhub.crestnerhealth.com/obgyn/related-conditions/medical-conditions-and-pregnancy?language_content_entity=es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544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Common Discomforts During Pregnancy</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https://healthhub.crestnerhealth.com/obgyn/related-conditions/common-discomforts-during-pregnancy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https://healthhub.crestnerhealth.com/obgyn/related-conditions/common-discomforts-during-pregnancy?language_content_entity=es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6661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Know How to Spot Pregnancy Complications</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https://healthhub.crestnerhealth.com/obgyn/symptoms/know-how-spot-pregnancy-complications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015" name="Google Shape;1015;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16" name="Google Shape;1016;p101"/>
          <p:cNvSpPr txBox="1"/>
          <p:nvPr>
            <p:ph idx="1" type="body"/>
          </p:nvPr>
        </p:nvSpPr>
        <p:spPr>
          <a:xfrm>
            <a:off x="735125" y="1041325"/>
            <a:ext cx="1095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1" name="Shape 1021"/>
        <p:cNvGrpSpPr/>
        <p:nvPr/>
      </p:nvGrpSpPr>
      <p:grpSpPr>
        <a:xfrm>
          <a:off x="0" y="0"/>
          <a:ext cx="0" cy="0"/>
          <a:chOff x="0" y="0"/>
          <a:chExt cx="0" cy="0"/>
        </a:xfrm>
      </p:grpSpPr>
      <p:graphicFrame>
        <p:nvGraphicFramePr>
          <p:cNvPr id="1022" name="Google Shape;1022;p102"/>
          <p:cNvGraphicFramePr/>
          <p:nvPr/>
        </p:nvGraphicFramePr>
        <p:xfrm>
          <a:off x="724801" y="2010675"/>
          <a:ext cx="3000000" cy="3000000"/>
        </p:xfrm>
        <a:graphic>
          <a:graphicData uri="http://schemas.openxmlformats.org/drawingml/2006/table">
            <a:tbl>
              <a:tblPr>
                <a:noFill/>
                <a:tableStyleId>{DC05F211-3BE0-404C-A3FC-30ED73A50F23}</a:tableStyleId>
              </a:tblPr>
              <a:tblGrid>
                <a:gridCol w="1758050"/>
                <a:gridCol w="2404650"/>
                <a:gridCol w="6466300"/>
              </a:tblGrid>
              <a:tr h="6080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817325">
                <a:tc rowSpan="3">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Your relationship matters</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Parents-to-Be Must Communicate</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https://healthhub.crestnerhealth.com/wellness/healthy-living/parents-be-must-communicate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5524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Sex During Pregnancy</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https://healthhub.crestnerhealth.com/obgyn/management/sex-during-pregnancy</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https://healthhub.crestnerhealth.com/obgyn/management/sex-during-pregnancy?language_content_entity=es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3081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We’re Pregnant–Tips for the Expectant Birth Partner</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https://healthhub.crestnerhealth.com/wellness/healthy-living/were-pregnant-tips-expectant-birth-partner</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https://healthhub.crestnerhealth.com/wellness/healthy-living/were-pregnant-tips-expectant-birth-partner?language_content_entity=es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023" name="Google Shape;1023;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24" name="Google Shape;1024;p102"/>
          <p:cNvSpPr txBox="1"/>
          <p:nvPr>
            <p:ph idx="1" type="body"/>
          </p:nvPr>
        </p:nvSpPr>
        <p:spPr>
          <a:xfrm>
            <a:off x="735125" y="1041325"/>
            <a:ext cx="1095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graphicFrame>
        <p:nvGraphicFramePr>
          <p:cNvPr id="1030" name="Google Shape;1030;p103"/>
          <p:cNvGraphicFramePr/>
          <p:nvPr/>
        </p:nvGraphicFramePr>
        <p:xfrm>
          <a:off x="724801" y="2010675"/>
          <a:ext cx="3000000" cy="3000000"/>
        </p:xfrm>
        <a:graphic>
          <a:graphicData uri="http://schemas.openxmlformats.org/drawingml/2006/table">
            <a:tbl>
              <a:tblPr>
                <a:noFill/>
                <a:tableStyleId>{DC05F211-3BE0-404C-A3FC-30ED73A50F23}</a:tableStyleId>
              </a:tblPr>
              <a:tblGrid>
                <a:gridCol w="1758050"/>
                <a:gridCol w="2404650"/>
                <a:gridCol w="6466300"/>
              </a:tblGrid>
              <a:tr h="5734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9545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Feeding your new little one</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Breastfeeding: Getting Started</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https://healthhub.crestnerhealth.com/breast-health/management/breastfeeding-getting-started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https://healthhub.crestnerhealth.com/breast-health/management/breastfeeding-getting-started?language_content_entity=es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12297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Infant Feeding Guide</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https://healthhub.crestnerhealth.com/wellness/nutrition/infant-feeding-guide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https://healthhub.crestnerhealth.com/wellness/nutrition/infant-feeding-guide?language_content_entity=es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63950">
                <a:tc vMerge="1"/>
                <a:tc>
                  <a:txBody>
                    <a:bodyPr/>
                    <a:lstStyle/>
                    <a:p>
                      <a:pPr indent="0" lvl="0" marL="0" marR="0" rtl="0" algn="l">
                        <a:lnSpc>
                          <a:spcPct val="115000"/>
                        </a:lnSpc>
                        <a:spcBef>
                          <a:spcPts val="0"/>
                        </a:spcBef>
                        <a:spcAft>
                          <a:spcPts val="0"/>
                        </a:spcAft>
                        <a:buNone/>
                      </a:pPr>
                      <a:r>
                        <a:rPr lang="en-US" sz="1100">
                          <a:latin typeface="Plus Jakarta Sans"/>
                          <a:ea typeface="Plus Jakarta Sans"/>
                          <a:cs typeface="Plus Jakarta Sans"/>
                          <a:sym typeface="Plus Jakarta Sans"/>
                        </a:rPr>
                        <a:t>Infant Formula Basics for Parents</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https://healthhub.crestnerhealth.com/wellness/nutrition/infant-formula-basics-parents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686600">
                <a:tc vMerge="1"/>
                <a:tc>
                  <a:txBody>
                    <a:bodyPr/>
                    <a:lstStyle/>
                    <a:p>
                      <a:pPr indent="0" lvl="0" marL="0" marR="0" rtl="0" algn="l">
                        <a:lnSpc>
                          <a:spcPct val="115000"/>
                        </a:lnSpc>
                        <a:spcBef>
                          <a:spcPts val="0"/>
                        </a:spcBef>
                        <a:spcAft>
                          <a:spcPts val="0"/>
                        </a:spcAft>
                        <a:buNone/>
                      </a:pPr>
                      <a:r>
                        <a:rPr lang="en-US" sz="1100">
                          <a:latin typeface="Plus Jakarta Sans"/>
                          <a:ea typeface="Plus Jakarta Sans"/>
                          <a:cs typeface="Plus Jakarta Sans"/>
                          <a:sym typeface="Plus Jakarta Sans"/>
                        </a:rPr>
                        <a:t>Step-by-Step: Breastfeeding Holds</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https://healthhub.crestnerhealth.com/breast-health/management/step-step-breastfeeding-holds</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031" name="Google Shape;1031;p10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32" name="Google Shape;1032;p103"/>
          <p:cNvSpPr txBox="1"/>
          <p:nvPr>
            <p:ph idx="1" type="body"/>
          </p:nvPr>
        </p:nvSpPr>
        <p:spPr>
          <a:xfrm>
            <a:off x="735125" y="1041325"/>
            <a:ext cx="1095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7" name="Shape 1037"/>
        <p:cNvGrpSpPr/>
        <p:nvPr/>
      </p:nvGrpSpPr>
      <p:grpSpPr>
        <a:xfrm>
          <a:off x="0" y="0"/>
          <a:ext cx="0" cy="0"/>
          <a:chOff x="0" y="0"/>
          <a:chExt cx="0" cy="0"/>
        </a:xfrm>
      </p:grpSpPr>
      <p:sp>
        <p:nvSpPr>
          <p:cNvPr id="1038" name="Google Shape;1038;p10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39" name="Google Shape;1039;p10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40" name="Google Shape;1040;p10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41" name="Google Shape;1041;p10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42" name="Google Shape;1042;p104"/>
          <p:cNvGrpSpPr/>
          <p:nvPr/>
        </p:nvGrpSpPr>
        <p:grpSpPr>
          <a:xfrm>
            <a:off x="9321051" y="1558750"/>
            <a:ext cx="612622" cy="612000"/>
            <a:chOff x="10134200" y="974025"/>
            <a:chExt cx="681600" cy="612000"/>
          </a:xfrm>
        </p:grpSpPr>
        <p:sp>
          <p:nvSpPr>
            <p:cNvPr id="1043" name="Google Shape;1043;p10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44" name="Google Shape;1044;p10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45" name="Google Shape;1045;p10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46" name="Google Shape;1046;p10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10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48" name="Google Shape;1048;p10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pregnancy &amp; newborn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Pregnancy &amp; Newborn Toolkit leverages WebMD’s expertise to support your marketing needs. 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321051" y="15587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3" name="Google Shape;813;p8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45" r="18245"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creating </a:t>
            </a:r>
            <a:br>
              <a:rPr i="0" lang="en-US" sz="1500" u="none" cap="none" strike="noStrike">
                <a:solidFill>
                  <a:srgbClr val="4C4C4C"/>
                </a:solidFill>
                <a:latin typeface="Plus Jakarta Sans"/>
                <a:ea typeface="Plus Jakarta Sans"/>
                <a:cs typeface="Plus Jakarta Sans"/>
                <a:sym typeface="Plus Jakarta Sans"/>
              </a:rPr>
            </a:br>
            <a:r>
              <a:rPr i="0" lang="en-US" sz="1500" u="none" cap="none" strike="noStrike">
                <a:solidFill>
                  <a:srgbClr val="4C4C4C"/>
                </a:solidFill>
                <a:latin typeface="Plus Jakarta Sans"/>
                <a:ea typeface="Plus Jakarta Sans"/>
                <a:cs typeface="Plus Jakarta Sans"/>
                <a:sym typeface="Plus Jakarta Sans"/>
              </a:rPr>
              <a:t>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Healthy pregnancy habits</a:t>
            </a:r>
            <a:endParaRPr/>
          </a:p>
        </p:txBody>
      </p:sp>
      <p:graphicFrame>
        <p:nvGraphicFramePr>
          <p:cNvPr id="832" name="Google Shape;832;p86"/>
          <p:cNvGraphicFramePr/>
          <p:nvPr/>
        </p:nvGraphicFramePr>
        <p:xfrm>
          <a:off x="678763" y="1115088"/>
          <a:ext cx="3000000" cy="3000000"/>
        </p:xfrm>
        <a:graphic>
          <a:graphicData uri="http://schemas.openxmlformats.org/drawingml/2006/table">
            <a:tbl>
              <a:tblPr>
                <a:noFill/>
                <a:tableStyleId>{DC05F211-3BE0-404C-A3FC-30ED73A50F23}</a:tableStyleId>
              </a:tblPr>
              <a:tblGrid>
                <a:gridCol w="3887625"/>
                <a:gridCol w="3297350"/>
                <a:gridCol w="2014275"/>
              </a:tblGrid>
              <a:tr h="3847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31250">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Get those sneakers on, moms-to-be. Every stretch, every lunge, every breath—you’re sculpting a healthier future for two.</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https://healthhub.crestnerhealth.com/wellness/fitness/exercise-during-pregnancy-1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https://healthhub.crestnerhealth.com/wellness/fitness/exercise-during-pregnancy-1?language_content_entity=es</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54175">
                <a:tc>
                  <a:txBody>
                    <a:bodyPr/>
                    <a:lstStyle/>
                    <a:p>
                      <a:pPr indent="0" lvl="0" marL="0" marR="0" rtl="0" algn="l">
                        <a:lnSpc>
                          <a:spcPct val="100000"/>
                        </a:lnSpc>
                        <a:spcBef>
                          <a:spcPts val="0"/>
                        </a:spcBef>
                        <a:spcAft>
                          <a:spcPts val="0"/>
                        </a:spcAft>
                        <a:buClr>
                          <a:srgbClr val="000000"/>
                        </a:buClr>
                        <a:buSzPts val="1000"/>
                        <a:buFont typeface="Arial"/>
                        <a:buNone/>
                      </a:pPr>
                      <a:r>
                        <a:rPr lang="en-US" sz="1300">
                          <a:latin typeface="Plus Jakarta Sans"/>
                          <a:ea typeface="Plus Jakarta Sans"/>
                          <a:cs typeface="Plus Jakarta Sans"/>
                          <a:sym typeface="Plus Jakarta Sans"/>
                        </a:rPr>
                        <a:t>“I’m pregnant! … now what?”</a:t>
                      </a:r>
                      <a:endParaRPr sz="1300">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000"/>
                        <a:buFont typeface="Arial"/>
                        <a:buNone/>
                      </a:pPr>
                      <a:r>
                        <a:t/>
                      </a:r>
                      <a:endParaRPr sz="1300">
                        <a:latin typeface="Plus Jakarta Sans"/>
                        <a:ea typeface="Plus Jakarta Sans"/>
                        <a:cs typeface="Plus Jakarta Sans"/>
                        <a:sym typeface="Plus Jakarta Sans"/>
                      </a:endParaRPr>
                    </a:p>
                    <a:p>
                      <a:pPr indent="0" lvl="0" marL="0" marR="0" rtl="0" algn="l">
                        <a:lnSpc>
                          <a:spcPct val="100000"/>
                        </a:lnSpc>
                        <a:spcBef>
                          <a:spcPts val="0"/>
                        </a:spcBef>
                        <a:spcAft>
                          <a:spcPts val="0"/>
                        </a:spcAft>
                        <a:buClr>
                          <a:srgbClr val="000000"/>
                        </a:buClr>
                        <a:buSzPts val="1000"/>
                        <a:buFont typeface="Arial"/>
                        <a:buNone/>
                      </a:pPr>
                      <a:r>
                        <a:rPr lang="en-US" sz="1300">
                          <a:latin typeface="Plus Jakarta Sans"/>
                          <a:ea typeface="Plus Jakarta Sans"/>
                          <a:cs typeface="Plus Jakarta Sans"/>
                          <a:sym typeface="Plus Jakarta Sans"/>
                        </a:rPr>
                        <a:t>We got you! Click the link to uncover the 6 essential steps for all expecting moms.</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https://healthhub.crestnerhealth.com/obgyn/management/6-healthy-things-do-when-youre-pregnant</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73125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Choosing the right foods can help give you and your growing baby the nutrition you need and help you recover faster. Here are some tips to help you have a healthy pregnancy.</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https://healthhub.crestnerhealth.com/obgyn/management/eating-well-during-pregnancy</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0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https://healthhub.crestnerhealth.com/obgyn/management/eating-well-during-pregnancy?language_content_entity=es</a:t>
                      </a:r>
                      <a:r>
                        <a:rPr lang="en-US" sz="1100">
                          <a:solidFill>
                            <a:schemeClr val="accent3"/>
                          </a:solidFill>
                          <a:latin typeface="Plus Jakarta Sans"/>
                          <a:ea typeface="Plus Jakarta Sans"/>
                          <a:cs typeface="Plus Jakarta Sans"/>
                          <a:sym typeface="Plus Jakarta Sans"/>
                        </a:rPr>
                        <a:t> </a:t>
                      </a:r>
                      <a:endParaRPr sz="13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1002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52600" y="2560825"/>
            <a:ext cx="681600" cy="681600"/>
            <a:chOff x="10294125" y="1691525"/>
            <a:chExt cx="681600" cy="681600"/>
          </a:xfrm>
        </p:grpSpPr>
        <p:sp>
          <p:nvSpPr>
            <p:cNvPr id="836" name="Google Shape;836;p8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id="838" name="Google Shape;838;p86"/>
          <p:cNvPicPr preferRelativeResize="0"/>
          <p:nvPr/>
        </p:nvPicPr>
        <p:blipFill>
          <a:blip r:embed="rId9">
            <a:alphaModFix/>
          </a:blip>
          <a:stretch>
            <a:fillRect/>
          </a:stretch>
        </p:blipFill>
        <p:spPr>
          <a:xfrm>
            <a:off x="7936425" y="1664775"/>
            <a:ext cx="1889250" cy="1259500"/>
          </a:xfrm>
          <a:prstGeom prst="rect">
            <a:avLst/>
          </a:prstGeom>
          <a:noFill/>
          <a:ln>
            <a:noFill/>
          </a:ln>
        </p:spPr>
      </p:pic>
      <p:pic>
        <p:nvPicPr>
          <p:cNvPr descr="A person and person looking at a pregnancy test&#10;&#10;Description automatically generated" id="839" name="Google Shape;839;p86"/>
          <p:cNvPicPr preferRelativeResize="0"/>
          <p:nvPr/>
        </p:nvPicPr>
        <p:blipFill>
          <a:blip r:embed="rId10">
            <a:alphaModFix/>
          </a:blip>
          <a:stretch>
            <a:fillRect/>
          </a:stretch>
        </p:blipFill>
        <p:spPr>
          <a:xfrm>
            <a:off x="8014950" y="3276750"/>
            <a:ext cx="1732199" cy="1154800"/>
          </a:xfrm>
          <a:prstGeom prst="rect">
            <a:avLst/>
          </a:prstGeom>
          <a:noFill/>
          <a:ln>
            <a:noFill/>
          </a:ln>
        </p:spPr>
      </p:pic>
      <p:pic>
        <p:nvPicPr>
          <p:cNvPr id="840" name="Google Shape;840;p86"/>
          <p:cNvPicPr preferRelativeResize="0"/>
          <p:nvPr/>
        </p:nvPicPr>
        <p:blipFill>
          <a:blip r:embed="rId11">
            <a:alphaModFix/>
          </a:blip>
          <a:stretch>
            <a:fillRect/>
          </a:stretch>
        </p:blipFill>
        <p:spPr>
          <a:xfrm>
            <a:off x="7974763" y="4664700"/>
            <a:ext cx="1812575" cy="1208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7"/>
          <p:cNvSpPr txBox="1"/>
          <p:nvPr>
            <p:ph type="title"/>
          </p:nvPr>
        </p:nvSpPr>
        <p:spPr>
          <a:xfrm>
            <a:off x="741364" y="24660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Nurture your relationship too </a:t>
            </a:r>
            <a:endParaRPr/>
          </a:p>
        </p:txBody>
      </p:sp>
      <p:graphicFrame>
        <p:nvGraphicFramePr>
          <p:cNvPr id="847" name="Google Shape;847;p87"/>
          <p:cNvGraphicFramePr/>
          <p:nvPr/>
        </p:nvGraphicFramePr>
        <p:xfrm>
          <a:off x="741363" y="1712363"/>
          <a:ext cx="3000000" cy="3000000"/>
        </p:xfrm>
        <a:graphic>
          <a:graphicData uri="http://schemas.openxmlformats.org/drawingml/2006/table">
            <a:tbl>
              <a:tblPr>
                <a:noFill/>
                <a:tableStyleId>{DC05F211-3BE0-404C-A3FC-30ED73A50F23}</a:tableStyleId>
              </a:tblPr>
              <a:tblGrid>
                <a:gridCol w="3836850"/>
                <a:gridCol w="3416550"/>
                <a:gridCol w="2035650"/>
              </a:tblGrid>
              <a:tr h="480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20447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Pregnancy doesn’t have to dim passion—you can still keep the flame alive! Just remember, your body is your guide. Know the signs of when it’s time to hit the pause button.</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sz="10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https://healthhub.crestnerhealth.com/obgyn/management/sex-during-pregnancy</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r>
                        <a:rPr lang="en-US" sz="1200">
                          <a:solidFill>
                            <a:schemeClr val="accent3"/>
                          </a:solidFill>
                          <a:latin typeface="Plus Jakarta Sans"/>
                          <a:ea typeface="Plus Jakarta Sans"/>
                          <a:cs typeface="Plus Jakarta Sans"/>
                          <a:sym typeface="Plus Jakarta Sans"/>
                        </a:rPr>
                        <a:t>:</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https://healthhub.crestnerhealth.com/obgyn/management/sex-during-pregnancy?language_content_entity=es</a:t>
                      </a:r>
                      <a:r>
                        <a:rPr lang="en-US" sz="12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714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Parenting doesn’t come with a manual. But it does thrive on mutual respect, communication, and teamwork. Here are tips for strengthening your bond to build the best environment for your child.</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https://healthhub.crestnerhealth.com/wellness/healthy-living/parents-be-must-communicate</a:t>
                      </a:r>
                      <a:r>
                        <a:rPr lang="en-US" sz="12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8" name="Google Shape;848;p87"/>
          <p:cNvSpPr txBox="1"/>
          <p:nvPr/>
        </p:nvSpPr>
        <p:spPr>
          <a:xfrm>
            <a:off x="1101625" y="62730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6625" y="3429150"/>
            <a:ext cx="19710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1325" y="2747550"/>
            <a:ext cx="681600" cy="681600"/>
            <a:chOff x="10294125" y="2443000"/>
            <a:chExt cx="681600" cy="681600"/>
          </a:xfrm>
        </p:grpSpPr>
        <p:sp>
          <p:nvSpPr>
            <p:cNvPr id="851" name="Google Shape;851;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6">
              <a:alphaModFix/>
            </a:blip>
            <a:stretch>
              <a:fillRect/>
            </a:stretch>
          </p:blipFill>
          <p:spPr>
            <a:xfrm>
              <a:off x="10401437" y="2562524"/>
              <a:ext cx="466975" cy="442550"/>
            </a:xfrm>
            <a:prstGeom prst="rect">
              <a:avLst/>
            </a:prstGeom>
            <a:noFill/>
            <a:ln>
              <a:noFill/>
            </a:ln>
          </p:spPr>
        </p:pic>
      </p:grpSp>
      <p:pic>
        <p:nvPicPr>
          <p:cNvPr descr="A person touching a pregnant person's belly&#10;&#10;Description automatically generated" id="853" name="Google Shape;853;p87"/>
          <p:cNvPicPr preferRelativeResize="0"/>
          <p:nvPr/>
        </p:nvPicPr>
        <p:blipFill>
          <a:blip r:embed="rId7">
            <a:alphaModFix/>
          </a:blip>
          <a:stretch>
            <a:fillRect/>
          </a:stretch>
        </p:blipFill>
        <p:spPr>
          <a:xfrm>
            <a:off x="8145850" y="2533013"/>
            <a:ext cx="1666000" cy="1110675"/>
          </a:xfrm>
          <a:prstGeom prst="rect">
            <a:avLst/>
          </a:prstGeom>
          <a:noFill/>
          <a:ln>
            <a:noFill/>
          </a:ln>
        </p:spPr>
      </p:pic>
      <p:pic>
        <p:nvPicPr>
          <p:cNvPr id="854" name="Google Shape;854;p87"/>
          <p:cNvPicPr preferRelativeResize="0"/>
          <p:nvPr/>
        </p:nvPicPr>
        <p:blipFill>
          <a:blip r:embed="rId8">
            <a:alphaModFix/>
          </a:blip>
          <a:stretch>
            <a:fillRect/>
          </a:stretch>
        </p:blipFill>
        <p:spPr>
          <a:xfrm>
            <a:off x="8227400" y="4292775"/>
            <a:ext cx="1584450" cy="10563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88"/>
          <p:cNvSpPr txBox="1"/>
          <p:nvPr>
            <p:ph type="title"/>
          </p:nvPr>
        </p:nvSpPr>
        <p:spPr>
          <a:xfrm>
            <a:off x="740675" y="65925"/>
            <a:ext cx="11238000" cy="9288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Remember to prioritize you</a:t>
            </a:r>
            <a:endParaRPr/>
          </a:p>
        </p:txBody>
      </p:sp>
      <p:sp>
        <p:nvSpPr>
          <p:cNvPr id="861" name="Google Shape;861;p88"/>
          <p:cNvSpPr txBox="1"/>
          <p:nvPr/>
        </p:nvSpPr>
        <p:spPr>
          <a:xfrm>
            <a:off x="98716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motivators for healthy behavior.</a:t>
            </a:r>
            <a:endParaRPr b="1">
              <a:solidFill>
                <a:schemeClr val="accent3"/>
              </a:solidFill>
              <a:latin typeface="Plus Jakarta Sans"/>
              <a:ea typeface="Plus Jakarta Sans"/>
              <a:cs typeface="Plus Jakarta Sans"/>
              <a:sym typeface="Plus Jakarta Sans"/>
            </a:endParaRPr>
          </a:p>
        </p:txBody>
      </p:sp>
      <p:grpSp>
        <p:nvGrpSpPr>
          <p:cNvPr id="862" name="Google Shape;862;p88"/>
          <p:cNvGrpSpPr/>
          <p:nvPr/>
        </p:nvGrpSpPr>
        <p:grpSpPr>
          <a:xfrm>
            <a:off x="10524000" y="2408425"/>
            <a:ext cx="681600" cy="681600"/>
            <a:chOff x="10294125" y="1691525"/>
            <a:chExt cx="681600" cy="681600"/>
          </a:xfrm>
        </p:grpSpPr>
        <p:sp>
          <p:nvSpPr>
            <p:cNvPr id="863" name="Google Shape;863;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4" name="Google Shape;864;p88"/>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65" name="Google Shape;865;p88"/>
          <p:cNvGraphicFramePr/>
          <p:nvPr/>
        </p:nvGraphicFramePr>
        <p:xfrm>
          <a:off x="833263" y="1229325"/>
          <a:ext cx="3000000" cy="3000000"/>
        </p:xfrm>
        <a:graphic>
          <a:graphicData uri="http://schemas.openxmlformats.org/drawingml/2006/table">
            <a:tbl>
              <a:tblPr>
                <a:noFill/>
                <a:tableStyleId>{DC05F211-3BE0-404C-A3FC-30ED73A50F23}</a:tableStyleId>
              </a:tblPr>
              <a:tblGrid>
                <a:gridCol w="3929225"/>
                <a:gridCol w="3214975"/>
                <a:gridCol w="1963950"/>
              </a:tblGrid>
              <a:tr h="4003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r>
                        <a:rPr b="1" lang="en-US" u="none" cap="none" strike="noStrike">
                          <a:solidFill>
                            <a:schemeClr val="lt2"/>
                          </a:solidFill>
                          <a:latin typeface="Plus Jakarta Sans"/>
                          <a:ea typeface="Plus Jakarta Sans"/>
                          <a:cs typeface="Plus Jakarta Sans"/>
                          <a:sym typeface="Plus Jakarta Sans"/>
                        </a:rPr>
                        <a:t>*</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accent3"/>
                    </a:solidFill>
                  </a:tcPr>
                </a:tc>
              </a:tr>
              <a:tr h="1845500">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Do pregnancy symptoms have you feeling like a pinball machine? Bouncing between backache and heartburn? Here’s how to navigate the bumps along the way.</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https://healthhub.crestnerhealth.com/obgyn/related-conditions/common-discomforts-during-pregnancy</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https://healthhub.crestnerhealth.com/obgyn/related-conditions/common-discomforts-during-pregnancy?language_content_entity=es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1"/>
                    </a:solidFill>
                  </a:tcPr>
                </a:tc>
              </a:tr>
              <a:tr h="966700">
                <a:tc rowSpan="2">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New moms, don’t forget to prioritize YOU! Self-care is not selfish. Here are tips for rebuilding your strength and staying in tune with your emotions after giving birth.</a:t>
                      </a:r>
                      <a:endParaRPr sz="13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https://healthhub.crestnerhealth.com/caring-birth-parent-physically-and-emotionally</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https://healthhub.crestnerhealth.com/caring-birth-parent-physically-and-emotionally?language_content_entity=es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2"/>
                    </a:solidFill>
                  </a:tcPr>
                </a:tc>
              </a:tr>
              <a:tr h="561600">
                <a:tc vMerge="1"/>
                <a:tc vMerge="1"/>
                <a:tc vMerge="1"/>
              </a:tr>
              <a:tr h="966700">
                <a:tc rowSpan="2">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Not feeling like yourself after bringing baby home? Our Postpartum Depression Risk Assessment can help you figure out if it’s common “baby blues” or something more serious. </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rowSpan="2">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https://healthhub.crestnerhealth.com/obgyn/management/postpartum-depression-risk-assessment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rowSpan="2">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51475">
                <a:tc vMerge="1"/>
                <a:tc vMerge="1"/>
                <a:tc vMerge="1"/>
              </a:tr>
            </a:tbl>
          </a:graphicData>
        </a:graphic>
      </p:graphicFrame>
      <p:sp>
        <p:nvSpPr>
          <p:cNvPr id="866" name="Google Shape;866;p88"/>
          <p:cNvSpPr txBox="1"/>
          <p:nvPr/>
        </p:nvSpPr>
        <p:spPr>
          <a:xfrm>
            <a:off x="833275" y="6313925"/>
            <a:ext cx="71442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icture containing tree, person, outdoor, human face&#10;&#10;Description automatically generated" id="867" name="Google Shape;867;p88"/>
          <p:cNvPicPr preferRelativeResize="0"/>
          <p:nvPr/>
        </p:nvPicPr>
        <p:blipFill>
          <a:blip r:embed="rId9">
            <a:alphaModFix/>
          </a:blip>
          <a:stretch>
            <a:fillRect/>
          </a:stretch>
        </p:blipFill>
        <p:spPr>
          <a:xfrm>
            <a:off x="8279850" y="3905875"/>
            <a:ext cx="1393200" cy="928800"/>
          </a:xfrm>
          <a:prstGeom prst="rect">
            <a:avLst/>
          </a:prstGeom>
          <a:noFill/>
          <a:ln>
            <a:noFill/>
          </a:ln>
        </p:spPr>
      </p:pic>
      <p:pic>
        <p:nvPicPr>
          <p:cNvPr id="868" name="Google Shape;868;p88"/>
          <p:cNvPicPr preferRelativeResize="0"/>
          <p:nvPr/>
        </p:nvPicPr>
        <p:blipFill>
          <a:blip r:embed="rId10">
            <a:alphaModFix/>
          </a:blip>
          <a:stretch>
            <a:fillRect/>
          </a:stretch>
        </p:blipFill>
        <p:spPr>
          <a:xfrm>
            <a:off x="8279838" y="5263050"/>
            <a:ext cx="1391702" cy="928800"/>
          </a:xfrm>
          <a:prstGeom prst="rect">
            <a:avLst/>
          </a:prstGeom>
          <a:noFill/>
          <a:ln>
            <a:noFill/>
          </a:ln>
        </p:spPr>
      </p:pic>
      <p:pic>
        <p:nvPicPr>
          <p:cNvPr descr="A pregnant person sitting on a bed&#10;&#10;Description automatically generated" id="869" name="Google Shape;869;p88"/>
          <p:cNvPicPr preferRelativeResize="0"/>
          <p:nvPr/>
        </p:nvPicPr>
        <p:blipFill>
          <a:blip r:embed="rId11">
            <a:alphaModFix/>
          </a:blip>
          <a:stretch>
            <a:fillRect/>
          </a:stretch>
        </p:blipFill>
        <p:spPr>
          <a:xfrm>
            <a:off x="8279850" y="2162225"/>
            <a:ext cx="1391699" cy="927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graphicFrame>
        <p:nvGraphicFramePr>
          <p:cNvPr id="875" name="Google Shape;875;p89"/>
          <p:cNvGraphicFramePr/>
          <p:nvPr/>
        </p:nvGraphicFramePr>
        <p:xfrm>
          <a:off x="741363" y="1133550"/>
          <a:ext cx="3000000" cy="3000000"/>
        </p:xfrm>
        <a:graphic>
          <a:graphicData uri="http://schemas.openxmlformats.org/drawingml/2006/table">
            <a:tbl>
              <a:tblPr>
                <a:noFill/>
                <a:tableStyleId>{DC05F211-3BE0-404C-A3FC-30ED73A50F23}</a:tableStyleId>
              </a:tblPr>
              <a:tblGrid>
                <a:gridCol w="3846725"/>
                <a:gridCol w="3301000"/>
                <a:gridCol w="1689550"/>
              </a:tblGrid>
              <a:tr h="5762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r>
                        <a:rPr b="1" lang="en-US" u="none" cap="none" strike="noStrike">
                          <a:solidFill>
                            <a:schemeClr val="lt2"/>
                          </a:solidFill>
                          <a:latin typeface="Plus Jakarta Sans"/>
                          <a:ea typeface="Plus Jakarta Sans"/>
                          <a:cs typeface="Plus Jakarta Sans"/>
                          <a:sym typeface="Plus Jakarta Sans"/>
                        </a:rPr>
                        <a:t>*</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982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Welcome home, beautiful baby. Key things to know when you take your new </a:t>
                      </a:r>
                      <a:r>
                        <a:rPr lang="en-US" sz="1200">
                          <a:latin typeface="Plus Jakarta Sans"/>
                          <a:ea typeface="Plus Jakarta Sans"/>
                          <a:cs typeface="Plus Jakarta Sans"/>
                          <a:sym typeface="Plus Jakarta Sans"/>
                        </a:rPr>
                        <a:t>baby home.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sz="10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https://healthhub.crestnerhealth.com/obgyn/recovery/taking-your-baby-home-nicu</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https://healthhub.crestnerhealth.com/obgyn/recovery/taking-your-baby-home-nicu?language_content_entity=es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9507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Did you know your newborn might get face acne in the first few weeks? It’s all part of adjusting to life outside the womb. Tune in for more baby body basics.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https://healthhub.crestnerhealth.com/wellness/understanding-healthcare/basics-about-your-newborn-babys-body</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567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 + 🐥 = bath time fun! But there’s more to bathing your newborn than just rubber ducky adventures. Click the link below for expert tips on newborn bathing and skin care. </a:t>
                      </a:r>
                      <a:endParaRPr sz="12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English:</a:t>
                      </a:r>
                      <a:endParaRPr sz="10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https://healthhub.crestnerhealth.com/obgyn/management/bathing-and-skin-care-newborn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Spanish:</a:t>
                      </a:r>
                      <a:endParaRPr sz="10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https://healthhub.crestnerhealth.com/obgyn/management/bathing-and-skin-care-newborn?language_content_entity=es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6" name="Google Shape;876;p89"/>
          <p:cNvSpPr txBox="1"/>
          <p:nvPr/>
        </p:nvSpPr>
        <p:spPr>
          <a:xfrm>
            <a:off x="741375" y="6216025"/>
            <a:ext cx="60015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7" name="Google Shape;877;p89"/>
          <p:cNvSpPr txBox="1"/>
          <p:nvPr>
            <p:ph type="title"/>
          </p:nvPr>
        </p:nvSpPr>
        <p:spPr>
          <a:xfrm>
            <a:off x="741375" y="106925"/>
            <a:ext cx="11013000" cy="897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Bringing baby home. </a:t>
            </a:r>
            <a:r>
              <a:rPr lang="en-US"/>
              <a:t>Newborn</a:t>
            </a:r>
            <a:r>
              <a:rPr lang="en-US"/>
              <a:t> care</a:t>
            </a:r>
            <a:endParaRPr/>
          </a:p>
        </p:txBody>
      </p:sp>
      <p:sp>
        <p:nvSpPr>
          <p:cNvPr id="878" name="Google Shape;878;p89"/>
          <p:cNvSpPr txBox="1"/>
          <p:nvPr/>
        </p:nvSpPr>
        <p:spPr>
          <a:xfrm>
            <a:off x="9878025" y="3352950"/>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A/B testing of your messaging can help you re-use core education content to find the one that resonates with your audience</a:t>
            </a:r>
            <a:endParaRPr b="1">
              <a:solidFill>
                <a:schemeClr val="accent3"/>
              </a:solidFill>
              <a:latin typeface="Plus Jakarta Sans"/>
              <a:ea typeface="Plus Jakarta Sans"/>
              <a:cs typeface="Plus Jakarta Sans"/>
              <a:sym typeface="Plus Jakarta Sans"/>
            </a:endParaRPr>
          </a:p>
        </p:txBody>
      </p:sp>
      <p:grpSp>
        <p:nvGrpSpPr>
          <p:cNvPr id="879" name="Google Shape;879;p89"/>
          <p:cNvGrpSpPr/>
          <p:nvPr/>
        </p:nvGrpSpPr>
        <p:grpSpPr>
          <a:xfrm>
            <a:off x="10522725" y="2671350"/>
            <a:ext cx="681600" cy="681600"/>
            <a:chOff x="10294125" y="2443000"/>
            <a:chExt cx="681600" cy="681600"/>
          </a:xfrm>
        </p:grpSpPr>
        <p:sp>
          <p:nvSpPr>
            <p:cNvPr id="880" name="Google Shape;880;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1" name="Google Shape;881;p89"/>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id="882" name="Google Shape;882;p89"/>
          <p:cNvPicPr preferRelativeResize="0"/>
          <p:nvPr/>
        </p:nvPicPr>
        <p:blipFill>
          <a:blip r:embed="rId9">
            <a:alphaModFix/>
          </a:blip>
          <a:stretch>
            <a:fillRect/>
          </a:stretch>
        </p:blipFill>
        <p:spPr>
          <a:xfrm>
            <a:off x="8028625" y="3653175"/>
            <a:ext cx="1345676" cy="897125"/>
          </a:xfrm>
          <a:prstGeom prst="rect">
            <a:avLst/>
          </a:prstGeom>
          <a:noFill/>
          <a:ln>
            <a:noFill/>
          </a:ln>
        </p:spPr>
      </p:pic>
      <p:pic>
        <p:nvPicPr>
          <p:cNvPr id="883" name="Google Shape;883;p89"/>
          <p:cNvPicPr preferRelativeResize="0"/>
          <p:nvPr/>
        </p:nvPicPr>
        <p:blipFill>
          <a:blip r:embed="rId10">
            <a:alphaModFix/>
          </a:blip>
          <a:stretch>
            <a:fillRect/>
          </a:stretch>
        </p:blipFill>
        <p:spPr>
          <a:xfrm>
            <a:off x="7980725" y="4809725"/>
            <a:ext cx="1441475" cy="960975"/>
          </a:xfrm>
          <a:prstGeom prst="rect">
            <a:avLst/>
          </a:prstGeom>
          <a:noFill/>
          <a:ln>
            <a:noFill/>
          </a:ln>
        </p:spPr>
      </p:pic>
      <p:pic>
        <p:nvPicPr>
          <p:cNvPr id="884" name="Google Shape;884;p89"/>
          <p:cNvPicPr preferRelativeResize="0"/>
          <p:nvPr/>
        </p:nvPicPr>
        <p:blipFill>
          <a:blip r:embed="rId11">
            <a:alphaModFix/>
          </a:blip>
          <a:stretch>
            <a:fillRect/>
          </a:stretch>
        </p:blipFill>
        <p:spPr>
          <a:xfrm>
            <a:off x="8028625" y="2412503"/>
            <a:ext cx="1345674" cy="89689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