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y="6858000" cx="12192000"/>
  <p:notesSz cx="6858000" cy="9144000"/>
  <p:embeddedFontLst>
    <p:embeddedFont>
      <p:font typeface="Plus Jakarta Sans ExtraBold"/>
      <p:bold r:id="rId32"/>
      <p:boldItalic r:id="rId33"/>
    </p:embeddedFont>
    <p:embeddedFont>
      <p:font typeface="Plus Jakarta Sans"/>
      <p:regular r:id="rId34"/>
      <p:bold r:id="rId35"/>
      <p:italic r:id="rId36"/>
      <p:boldItalic r:id="rId37"/>
    </p:embeddedFont>
    <p:embeddedFont>
      <p:font typeface="Montserrat Black"/>
      <p:bold r:id="rId38"/>
      <p:boldItalic r:id="rId39"/>
    </p:embeddedFont>
    <p:embeddedFont>
      <p:font typeface="Plus Jakarta Sans SemiBold"/>
      <p:regular r:id="rId40"/>
      <p:bold r:id="rId41"/>
      <p:italic r:id="rId42"/>
      <p:boldItalic r:id="rId43"/>
    </p:embeddedFont>
    <p:embeddedFont>
      <p:font typeface="Plus Jakarta Sans Medium"/>
      <p:regular r:id="rId44"/>
      <p:bold r:id="rId45"/>
      <p:italic r:id="rId46"/>
      <p:boldItalic r:id="rId47"/>
    </p:embeddedFont>
    <p:embeddedFont>
      <p:font typeface="Plus Jakarta Sans Light"/>
      <p:regular r:id="rId48"/>
      <p:bold r:id="rId49"/>
      <p:italic r:id="rId50"/>
      <p:boldItalic r:id="rId51"/>
    </p:embeddedFont>
    <p:embeddedFont>
      <p:font typeface="DM Serif Display"/>
      <p:regular r:id="rId52"/>
      <p:italic r:id="rId53"/>
    </p:embeddedFont>
    <p:embeddedFont>
      <p:font typeface="Century Gothic"/>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510108A-B136-4EF9-ACE7-8EC8DA84DD79}">
  <a:tblStyle styleId="{D510108A-B136-4EF9-ACE7-8EC8DA84DD79}"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regular.fntdata"/><Relationship Id="rId42" Type="http://schemas.openxmlformats.org/officeDocument/2006/relationships/font" Target="fonts/PlusJakartaSansSemiBold-italic.fntdata"/><Relationship Id="rId41" Type="http://schemas.openxmlformats.org/officeDocument/2006/relationships/font" Target="fonts/PlusJakartaSansSemiBold-bold.fntdata"/><Relationship Id="rId44" Type="http://schemas.openxmlformats.org/officeDocument/2006/relationships/font" Target="fonts/PlusJakartaSansMedium-regular.fntdata"/><Relationship Id="rId43" Type="http://schemas.openxmlformats.org/officeDocument/2006/relationships/font" Target="fonts/PlusJakartaSansSemiBold-boldItalic.fntdata"/><Relationship Id="rId46" Type="http://schemas.openxmlformats.org/officeDocument/2006/relationships/font" Target="fonts/PlusJakartaSansMedium-italic.fntdata"/><Relationship Id="rId45" Type="http://schemas.openxmlformats.org/officeDocument/2006/relationships/font" Target="fonts/PlusJakartaSansMedium-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regular.fntdata"/><Relationship Id="rId47" Type="http://schemas.openxmlformats.org/officeDocument/2006/relationships/font" Target="fonts/PlusJakartaSansMedium-boldItalic.fntdata"/><Relationship Id="rId49" Type="http://schemas.openxmlformats.org/officeDocument/2006/relationships/font" Target="fonts/PlusJakartaSansLight-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Italic.fntdata"/><Relationship Id="rId32" Type="http://schemas.openxmlformats.org/officeDocument/2006/relationships/font" Target="fonts/PlusJakartaSansExtraBold-bold.fntdata"/><Relationship Id="rId35" Type="http://schemas.openxmlformats.org/officeDocument/2006/relationships/font" Target="fonts/PlusJakartaSans-bold.fntdata"/><Relationship Id="rId34" Type="http://schemas.openxmlformats.org/officeDocument/2006/relationships/font" Target="fonts/PlusJakartaSans-regular.fntdata"/><Relationship Id="rId37" Type="http://schemas.openxmlformats.org/officeDocument/2006/relationships/font" Target="fonts/PlusJakartaSans-boldItalic.fntdata"/><Relationship Id="rId36" Type="http://schemas.openxmlformats.org/officeDocument/2006/relationships/font" Target="fonts/PlusJakartaSans-italic.fntdata"/><Relationship Id="rId39" Type="http://schemas.openxmlformats.org/officeDocument/2006/relationships/font" Target="fonts/MontserratBlack-boldItalic.fntdata"/><Relationship Id="rId38" Type="http://schemas.openxmlformats.org/officeDocument/2006/relationships/font" Target="fonts/MontserratBlack-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boldItalic.fntdata"/><Relationship Id="rId50" Type="http://schemas.openxmlformats.org/officeDocument/2006/relationships/font" Target="fonts/PlusJakartaSansLight-italic.fntdata"/><Relationship Id="rId53" Type="http://schemas.openxmlformats.org/officeDocument/2006/relationships/font" Target="fonts/DMSerifDisplay-italic.fntdata"/><Relationship Id="rId52" Type="http://schemas.openxmlformats.org/officeDocument/2006/relationships/font" Target="fonts/DMSerifDisplay-regular.fntdata"/><Relationship Id="rId11" Type="http://schemas.openxmlformats.org/officeDocument/2006/relationships/slide" Target="slides/slide4.xml"/><Relationship Id="rId55" Type="http://schemas.openxmlformats.org/officeDocument/2006/relationships/font" Target="fonts/CenturyGothic-bold.fntdata"/><Relationship Id="rId10" Type="http://schemas.openxmlformats.org/officeDocument/2006/relationships/slide" Target="slides/slide3.xml"/><Relationship Id="rId54" Type="http://schemas.openxmlformats.org/officeDocument/2006/relationships/font" Target="fonts/CenturyGothic-regular.fntdata"/><Relationship Id="rId13" Type="http://schemas.openxmlformats.org/officeDocument/2006/relationships/slide" Target="slides/slide6.xml"/><Relationship Id="rId57" Type="http://schemas.openxmlformats.org/officeDocument/2006/relationships/font" Target="fonts/CenturyGothic-boldItalic.fntdata"/><Relationship Id="rId12" Type="http://schemas.openxmlformats.org/officeDocument/2006/relationships/slide" Target="slides/slide5.xml"/><Relationship Id="rId56" Type="http://schemas.openxmlformats.org/officeDocument/2006/relationships/font" Target="fonts/CenturyGothic-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5" name="Google Shape;885;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86" name="Google Shape;886;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7" name="Google Shape;897;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98" name="Google Shape;898;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7" name="Shape 907"/>
        <p:cNvGrpSpPr/>
        <p:nvPr/>
      </p:nvGrpSpPr>
      <p:grpSpPr>
        <a:xfrm>
          <a:off x="0" y="0"/>
          <a:ext cx="0" cy="0"/>
          <a:chOff x="0" y="0"/>
          <a:chExt cx="0" cy="0"/>
        </a:xfrm>
      </p:grpSpPr>
      <p:sp>
        <p:nvSpPr>
          <p:cNvPr id="908" name="Google Shape;908;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9" name="Google Shape;909;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0" name="Google Shape;910;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8" name="Shape 918"/>
        <p:cNvGrpSpPr/>
        <p:nvPr/>
      </p:nvGrpSpPr>
      <p:grpSpPr>
        <a:xfrm>
          <a:off x="0" y="0"/>
          <a:ext cx="0" cy="0"/>
          <a:chOff x="0" y="0"/>
          <a:chExt cx="0" cy="0"/>
        </a:xfrm>
      </p:grpSpPr>
      <p:sp>
        <p:nvSpPr>
          <p:cNvPr id="919" name="Google Shape;919;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0" name="Google Shape;920;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21" name="Google Shape;921;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5" name="Google Shape;935;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22951dd7a99_1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3" name="Google Shape;943;g22951dd7a99_1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4" name="Google Shape;944;g22951dd7a99_1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2" name="Google Shape;95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53" name="Google Shape;95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1" name="Shape 961"/>
        <p:cNvGrpSpPr/>
        <p:nvPr/>
      </p:nvGrpSpPr>
      <p:grpSpPr>
        <a:xfrm>
          <a:off x="0" y="0"/>
          <a:ext cx="0" cy="0"/>
          <a:chOff x="0" y="0"/>
          <a:chExt cx="0" cy="0"/>
        </a:xfrm>
      </p:grpSpPr>
      <p:sp>
        <p:nvSpPr>
          <p:cNvPr id="962" name="Google Shape;962;g2af9a1cb2cb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3" name="Google Shape;963;g2af9a1cb2cb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4" name="Google Shape;964;g2af9a1cb2cb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3" name="Google Shape;973;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4" name="Google Shape;974;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5" name="Google Shape;985;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6" name="Google Shape;986;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4" name="Google Shape;994;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1" name="Google Shape;1001;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2" name="Google Shape;1002;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9" name="Google Shape;1009;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0" name="Google Shape;1010;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5" name="Shape 1015"/>
        <p:cNvGrpSpPr/>
        <p:nvPr/>
      </p:nvGrpSpPr>
      <p:grpSpPr>
        <a:xfrm>
          <a:off x="0" y="0"/>
          <a:ext cx="0" cy="0"/>
          <a:chOff x="0" y="0"/>
          <a:chExt cx="0" cy="0"/>
        </a:xfrm>
      </p:grpSpPr>
      <p:sp>
        <p:nvSpPr>
          <p:cNvPr id="1016" name="Google Shape;1016;g22951048abd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7" name="Google Shape;1017;g22951048abd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8" name="Google Shape;1018;g22951048abd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67a9270b94_0_11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67a9270b94_0_117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6" name="Google Shape;1026;g267a9270b94_0_117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7a9270b94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7a9270b94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7a9270b94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3" name="Google Shape;843;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22dbd14cc83_0_1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1" name="Google Shape;871;g22dbd14cc83_0_1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2" name="Google Shape;872;g22dbd14cc83_0_1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6.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6.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 Id="rId4" Type="http://schemas.openxmlformats.org/officeDocument/2006/relationships/image" Target="../media/image3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healthhub.crestnerhealth.com/skin-health/definition/ultraviolet-uv-radiation-and-your-health" TargetMode="Externa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skin-health/prevention/skin-cancer-prevention" TargetMode="External"/><Relationship Id="rId4" Type="http://schemas.openxmlformats.org/officeDocument/2006/relationships/hyperlink" Target="https://healthhub.crestnerhealth.com/skin-health/prevention/skin-cancer-prevention?language_content_entity=es" TargetMode="External"/><Relationship Id="rId5" Type="http://schemas.openxmlformats.org/officeDocument/2006/relationships/hyperlink" Target="https://healthhub.crestnerhealth.com/skin-health/symptoms/sunburn-and-children" TargetMode="External"/><Relationship Id="rId6"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4.jpg"/><Relationship Id="rId4" Type="http://schemas.openxmlformats.org/officeDocument/2006/relationships/hyperlink" Target="https://clientsupport.staywell.com/index.ph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hyperlink" Target="https://clientsupport.staywell.com/index.php" TargetMode="External"/><Relationship Id="rId4" Type="http://schemas.openxmlformats.org/officeDocument/2006/relationships/image" Target="../media/image45.png"/><Relationship Id="rId5" Type="http://schemas.openxmlformats.org/officeDocument/2006/relationships/image" Target="../media/image4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1.jpg"/><Relationship Id="rId4" Type="http://schemas.openxmlformats.org/officeDocument/2006/relationships/hyperlink" Target="https://healthhub.crestnerhealth.com/skin-health/prevention/summer-sun-exposure-quiz" TargetMode="External"/><Relationship Id="rId5" Type="http://schemas.openxmlformats.org/officeDocument/2006/relationships/hyperlink" Target="https://healthhub.crestnerhealth.com/skin-health/definition/how-much-do-you-know-about-melanoma" TargetMode="External"/><Relationship Id="rId6" Type="http://schemas.openxmlformats.org/officeDocument/2006/relationships/hyperlink" Target="https://healthhub.crestnerhealth.com/skin-health/types/take-psoriasis-quiz"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39.jp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skin-health/definition/anatomy-skin" TargetMode="External"/><Relationship Id="rId4" Type="http://schemas.openxmlformats.org/officeDocument/2006/relationships/hyperlink" Target="https://healthhub.crestnerhealth.com/skin-health/definition/anatomy-skin?language_content_entity=es" TargetMode="External"/><Relationship Id="rId9" Type="http://schemas.openxmlformats.org/officeDocument/2006/relationships/hyperlink" Target="https://healthhub.crestnerhealth.com/skin-health/types/benign-skin-growths" TargetMode="External"/><Relationship Id="rId5" Type="http://schemas.openxmlformats.org/officeDocument/2006/relationships/hyperlink" Target="https://healthhub.crestnerhealth.com/skin-health/diagnosis/skin-self-exam" TargetMode="External"/><Relationship Id="rId6" Type="http://schemas.openxmlformats.org/officeDocument/2006/relationships/hyperlink" Target="https://healthhub.crestnerhealth.com/skin-health/diagnosis/skin-self-exam?language_content_entity=es" TargetMode="External"/><Relationship Id="rId7" Type="http://schemas.openxmlformats.org/officeDocument/2006/relationships/hyperlink" Target="https://healthhub.crestnerhealth.com/skin-health/symptoms/describing-skin-condition" TargetMode="External"/><Relationship Id="rId8" Type="http://schemas.openxmlformats.org/officeDocument/2006/relationships/hyperlink" Target="https://healthhub.crestnerhealth.com/skin-health/symptoms/describing-skin-condition?language_content_entity=es" TargetMode="External"/><Relationship Id="rId10" Type="http://schemas.openxmlformats.org/officeDocument/2006/relationships/hyperlink" Target="https://healthhub.crestnerhealth.com/skin-health/types/benign-skin-growths?language_content_entity=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skin-health/prevention/sunscreens-protect-your-skin" TargetMode="External"/><Relationship Id="rId4" Type="http://schemas.openxmlformats.org/officeDocument/2006/relationships/hyperlink" Target="https://healthhub.crestnerhealth.com/skin-health/prevention/sunscreens-protect-your-skin?language_content_entity=es" TargetMode="External"/><Relationship Id="rId9" Type="http://schemas.openxmlformats.org/officeDocument/2006/relationships/hyperlink" Target="https://healthhub.crestnerhealth.com/skin-health/symptoms/sunburn-and-children?language_content_entity=es" TargetMode="External"/><Relationship Id="rId5" Type="http://schemas.openxmlformats.org/officeDocument/2006/relationships/hyperlink" Target="https://healthhub.crestnerhealth.com/skin-health/types/sunburn" TargetMode="External"/><Relationship Id="rId6" Type="http://schemas.openxmlformats.org/officeDocument/2006/relationships/hyperlink" Target="https://healthhub.crestnerhealth.com/skin-health/types/sunburn?language_content_entity=es" TargetMode="External"/><Relationship Id="rId7" Type="http://schemas.openxmlformats.org/officeDocument/2006/relationships/hyperlink" Target="https://healthhub.crestnerhealth.com/skin-health/treatment/treating-aged-or-sun-damaged-skin" TargetMode="External"/><Relationship Id="rId8" Type="http://schemas.openxmlformats.org/officeDocument/2006/relationships/hyperlink" Target="https://healthhub.crestnerhealth.com/skin-health/symptoms/sunburn-and-childre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skin-health/prevention/skin-cancer-prevention" TargetMode="External"/><Relationship Id="rId4" Type="http://schemas.openxmlformats.org/officeDocument/2006/relationships/hyperlink" Target="https://healthhub.crestnerhealth.com/skin-health/prevention/skin-cancer-prevention?language_content_entity=es" TargetMode="External"/><Relationship Id="rId9" Type="http://schemas.openxmlformats.org/officeDocument/2006/relationships/hyperlink" Target="https://healthhub.crestnerhealth.com/skin-health/definition/how-much-do-you-know-about-melanoma" TargetMode="External"/><Relationship Id="rId5" Type="http://schemas.openxmlformats.org/officeDocument/2006/relationships/hyperlink" Target="https://healthhub.crestnerhealth.com/skin-health/diagnosis/melanoma-diagnosis" TargetMode="External"/><Relationship Id="rId6" Type="http://schemas.openxmlformats.org/officeDocument/2006/relationships/hyperlink" Target="https://healthhub.crestnerhealth.com/skin-health/diagnosis/melanoma-diagnosis?language_content_entity=es" TargetMode="External"/><Relationship Id="rId7" Type="http://schemas.openxmlformats.org/officeDocument/2006/relationships/hyperlink" Target="https://healthhub.crestnerhealth.com/skin-health/symptoms/actinic-keratosis-0" TargetMode="External"/><Relationship Id="rId8" Type="http://schemas.openxmlformats.org/officeDocument/2006/relationships/hyperlink" Target="https://healthhub.crestnerhealth.com/skin-health/symptoms/actinic-keratosis-0?language_content_entity=e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healthhub.crestnerhealth.com/skin-health/types/poison-ivy-oak-and-sumac-rash" TargetMode="External"/><Relationship Id="rId4" Type="http://schemas.openxmlformats.org/officeDocument/2006/relationships/hyperlink" Target="https://healthhub.crestnerhealth.com/skin-health/types/poison-ivy-oak-and-sumac-rash?language_content_entity=es" TargetMode="External"/><Relationship Id="rId9" Type="http://schemas.openxmlformats.org/officeDocument/2006/relationships/hyperlink" Target="https://healthhub.crestnerhealth.com/skin-health/symptoms/warts" TargetMode="External"/><Relationship Id="rId5" Type="http://schemas.openxmlformats.org/officeDocument/2006/relationships/hyperlink" Target="https://healthhub.crestnerhealth.com/skin-health/types/atopic-dermatitis" TargetMode="External"/><Relationship Id="rId6" Type="http://schemas.openxmlformats.org/officeDocument/2006/relationships/hyperlink" Target="https://healthhub.crestnerhealth.com/skin-health/types/atopic-dermatitis?language_content_entity=es" TargetMode="External"/><Relationship Id="rId7" Type="http://schemas.openxmlformats.org/officeDocument/2006/relationships/hyperlink" Target="https://healthhub.crestnerhealth.com/skin-health/types/psoriasis" TargetMode="External"/><Relationship Id="rId8" Type="http://schemas.openxmlformats.org/officeDocument/2006/relationships/hyperlink" Target="https://healthhub.crestnerhealth.com/skin-health/types/psoriasis?language_content_entity=es" TargetMode="External"/><Relationship Id="rId10" Type="http://schemas.openxmlformats.org/officeDocument/2006/relationships/hyperlink" Target="https://healthhub.crestnerhealth.com/skin-health/symptoms/warts?language_content_entity=e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healthhub.crestnerhealth.com/skin-health/types/acne-0" TargetMode="External"/><Relationship Id="rId4" Type="http://schemas.openxmlformats.org/officeDocument/2006/relationships/hyperlink" Target="https://healthhub.crestnerhealth.com/skin-health/types/acne-0?language_content_entity=es" TargetMode="External"/><Relationship Id="rId9" Type="http://schemas.openxmlformats.org/officeDocument/2006/relationships/hyperlink" Target="https://healthhub.crestnerhealth.com/skin-health/related-conditions/medicine-rashes-children-drug-rashes" TargetMode="External"/><Relationship Id="rId5" Type="http://schemas.openxmlformats.org/officeDocument/2006/relationships/hyperlink" Target="https://healthhub.crestnerhealth.com/obgyn/related-conditions/pregnancy-and-skin-changes" TargetMode="External"/><Relationship Id="rId6" Type="http://schemas.openxmlformats.org/officeDocument/2006/relationships/hyperlink" Target="https://healthhub.crestnerhealth.com/skin-health/symptoms/red-face-could-mean-rosacea" TargetMode="External"/><Relationship Id="rId7" Type="http://schemas.openxmlformats.org/officeDocument/2006/relationships/hyperlink" Target="https://healthhub.crestnerhealth.com/skin-health/symptoms/understanding-words-childs-skin-condition" TargetMode="External"/><Relationship Id="rId8" Type="http://schemas.openxmlformats.org/officeDocument/2006/relationships/hyperlink" Target="https://healthhub.crestnerhealth.com/skin-health/symptoms/understanding-words-childs-skin-condition?language_content_entity=es" TargetMode="External"/><Relationship Id="rId10" Type="http://schemas.openxmlformats.org/officeDocument/2006/relationships/hyperlink" Target="https://healthhub.crestnerhealth.com/skin-health/related-conditions/medicine-rashes-children-drug-rashes?language_content_entity=e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26.png"/><Relationship Id="rId5"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6.jpg"/><Relationship Id="rId4" Type="http://schemas.openxmlformats.org/officeDocument/2006/relationships/hyperlink" Target="https://clientsupport.staywell.com/index.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skin-health/prevention/sunscreens-protect-your-skin" TargetMode="External"/><Relationship Id="rId4" Type="http://schemas.openxmlformats.org/officeDocument/2006/relationships/hyperlink" Target="https://healthhub.crestnerhealth.com/skin-health/prevention/sunscreens-protect-your-skin?language_content_entity=es" TargetMode="External"/><Relationship Id="rId9" Type="http://schemas.openxmlformats.org/officeDocument/2006/relationships/image" Target="../media/image18.png"/><Relationship Id="rId5" Type="http://schemas.openxmlformats.org/officeDocument/2006/relationships/hyperlink" Target="https://healthhub.crestnerhealth.com/skin-health/definition/ultraviolet-uv-radiation-and-your-health" TargetMode="External"/><Relationship Id="rId6" Type="http://schemas.openxmlformats.org/officeDocument/2006/relationships/hyperlink" Target="https://healthhub.crestnerhealth.com/skin-health/definition/ultraviolet-uv-radiation-and-your-health?language_content_entity=es" TargetMode="External"/><Relationship Id="rId7" Type="http://schemas.openxmlformats.org/officeDocument/2006/relationships/image" Target="../media/image20.jpg"/><Relationship Id="rId8" Type="http://schemas.openxmlformats.org/officeDocument/2006/relationships/image" Target="../media/image2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skin-health/prevention/summer-sun-exposure-quiz" TargetMode="External"/><Relationship Id="rId4" Type="http://schemas.openxmlformats.org/officeDocument/2006/relationships/hyperlink" Target="https://healthhub.crestnerhealth.com/skin-health/causes/melanoma-risk-factors-0" TargetMode="External"/><Relationship Id="rId9" Type="http://schemas.openxmlformats.org/officeDocument/2006/relationships/image" Target="../media/image32.png"/><Relationship Id="rId5" Type="http://schemas.openxmlformats.org/officeDocument/2006/relationships/hyperlink" Target="https://healthhub.crestnerhealth.com/skin-health/prevention/melanoma-screening" TargetMode="External"/><Relationship Id="rId6" Type="http://schemas.openxmlformats.org/officeDocument/2006/relationships/hyperlink" Target="https://healthhub.crestnerhealth.com/skin-health/prevention/melanoma-screening?language_content_entity=es" TargetMode="External"/><Relationship Id="rId7" Type="http://schemas.openxmlformats.org/officeDocument/2006/relationships/image" Target="../media/image22.jpg"/><Relationship Id="rId8" Type="http://schemas.openxmlformats.org/officeDocument/2006/relationships/image" Target="../media/image21.jpg"/><Relationship Id="rId10"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8.png"/><Relationship Id="rId4" Type="http://schemas.openxmlformats.org/officeDocument/2006/relationships/hyperlink" Target="https://healthhub.crestnerhealth.com/skin-health/treatment/treating-aged-or-sun-damaged-skin" TargetMode="External"/><Relationship Id="rId5" Type="http://schemas.openxmlformats.org/officeDocument/2006/relationships/hyperlink" Target="https://healthhub.crestnerhealth.com/skin-health/diagnosis/skin-self-exam" TargetMode="External"/><Relationship Id="rId6" Type="http://schemas.openxmlformats.org/officeDocument/2006/relationships/hyperlink" Target="https://healthhub.crestnerhealth.com/skin-health/diagnosis/skin-self-exam?language_content_entity=es" TargetMode="External"/><Relationship Id="rId7" Type="http://schemas.openxmlformats.org/officeDocument/2006/relationships/image" Target="../media/image34.png"/><Relationship Id="rId8" Type="http://schemas.openxmlformats.org/officeDocument/2006/relationships/image" Target="../media/image3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skin-health/prevention/skin-cancer-prevention" TargetMode="External"/><Relationship Id="rId4" Type="http://schemas.openxmlformats.org/officeDocument/2006/relationships/hyperlink" Target="https://healthhub.crestnerhealth.com/skin-health/prevention/skin-cancer-prevention?language_content_entity=es" TargetMode="External"/><Relationship Id="rId9" Type="http://schemas.openxmlformats.org/officeDocument/2006/relationships/image" Target="../media/image35.jpg"/><Relationship Id="rId5" Type="http://schemas.openxmlformats.org/officeDocument/2006/relationships/hyperlink" Target="https://healthhub.crestnerhealth.com/skin-health/definition/ultraviolet-uv-radiation-and-your-health" TargetMode="External"/><Relationship Id="rId6" Type="http://schemas.openxmlformats.org/officeDocument/2006/relationships/hyperlink" Target="https://healthhub.crestnerhealth.com/skin-health/definition/ultraviolet-uv-radiation-and-your-health?language_content_entity=es" TargetMode="External"/><Relationship Id="rId7" Type="http://schemas.openxmlformats.org/officeDocument/2006/relationships/image" Target="../media/image32.png"/><Relationship Id="rId8" Type="http://schemas.openxmlformats.org/officeDocument/2006/relationships/image" Target="../media/image3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5" r="16678"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Skin &amp; Sun Safety</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pic>
        <p:nvPicPr>
          <p:cNvPr id="888" name="Google Shape;888;p90"/>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89" name="Google Shape;889;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0" name="Google Shape;890;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1" name="Google Shape;891;p90"/>
          <p:cNvSpPr txBox="1"/>
          <p:nvPr>
            <p:ph idx="1" type="body"/>
          </p:nvPr>
        </p:nvSpPr>
        <p:spPr>
          <a:xfrm>
            <a:off x="740675" y="2704850"/>
            <a:ext cx="5463300" cy="3349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and dermatology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2" name="Google Shape;892;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skin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3" name="Google Shape;893;p90"/>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4" name="Google Shape;894;p90"/>
          <p:cNvSpPr txBox="1"/>
          <p:nvPr/>
        </p:nvSpPr>
        <p:spPr>
          <a:xfrm>
            <a:off x="6226175" y="3430225"/>
            <a:ext cx="2684700" cy="253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skin health keywords</a:t>
            </a:r>
            <a:endParaRPr b="1" sz="13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40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dermatologist near me</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skin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advanced dermatology</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pediatric dermatologist near me</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types of skin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skin cancer symptoms</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what does skin cancer look like</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skin cancer types</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signs of skin cancer</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skin cancer images</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dermatologist definition</a:t>
            </a:r>
            <a:endParaRPr sz="1000">
              <a:solidFill>
                <a:schemeClr val="lt2"/>
              </a:solidFill>
              <a:latin typeface="Century Gothic"/>
              <a:ea typeface="Century Gothic"/>
              <a:cs typeface="Century Gothic"/>
              <a:sym typeface="Century Gothic"/>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latin typeface="Century Gothic"/>
                <a:ea typeface="Century Gothic"/>
                <a:cs typeface="Century Gothic"/>
                <a:sym typeface="Century Gothic"/>
              </a:rPr>
              <a:t>symptoms of skin cancer</a:t>
            </a:r>
            <a:endParaRPr sz="1000">
              <a:solidFill>
                <a:schemeClr val="lt2"/>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p91"/>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1" name="Google Shape;901;p91"/>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Don’t Get Burned by These 6 Sun Safety Myths</a:t>
            </a:r>
            <a:endParaRPr>
              <a:solidFill>
                <a:srgbClr val="000000"/>
              </a:solidFill>
              <a:latin typeface="Plus Jakarta Sans"/>
              <a:ea typeface="Plus Jakarta Sans"/>
              <a:cs typeface="Plus Jakarta Sans"/>
              <a:sym typeface="Plus Jakarta Sans"/>
            </a:endParaRPr>
          </a:p>
        </p:txBody>
      </p:sp>
      <p:sp>
        <p:nvSpPr>
          <p:cNvPr id="902" name="Google Shape;902;p91"/>
          <p:cNvSpPr txBox="1"/>
          <p:nvPr>
            <p:ph idx="2" type="body"/>
          </p:nvPr>
        </p:nvSpPr>
        <p:spPr>
          <a:xfrm>
            <a:off x="740675" y="1891425"/>
            <a:ext cx="8562900" cy="44514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Hold on to your beach hats, folks—it’s time to address a glaring nationwide issue. The American Academy of Dermatology (AAD) recently conducted a survey, quizzing 1,000 U.S. adults on the basics of skin cancer, tanning, and sun protection. The results are in, and a staggering one-third flunked the test.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help close the gaps in our skin safety know-how, let’s turn up the heat on 6 common misconceptions: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#1: Tanning is harmless as long as you don’t burn.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a:t>
            </a:r>
            <a:r>
              <a:rPr lang="en-US" sz="1200">
                <a:solidFill>
                  <a:srgbClr val="000000"/>
                </a:solidFill>
                <a:latin typeface="Plus Jakarta Sans"/>
                <a:ea typeface="Plus Jakarta Sans"/>
                <a:cs typeface="Plus Jakarta Sans"/>
                <a:sym typeface="Plus Jakarta Sans"/>
              </a:rPr>
              <a:t> Any change in the color of your skin after exposure to the sun’s ultraviolet (UV) rays is actually a sign of injury. What if the UV rays come from a tanning bed instead of the sun? They can still cause lasting skin damage.</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When it comes to sun safety, we’ve got your back … and face, and arms, and legs! Jump into our </a:t>
            </a:r>
            <a:r>
              <a:rPr i="1" lang="en-US" sz="1200" u="sng">
                <a:solidFill>
                  <a:schemeClr val="hlink"/>
                </a:solidFill>
                <a:latin typeface="Plus Jakarta Sans"/>
                <a:ea typeface="Plus Jakarta Sans"/>
                <a:cs typeface="Plus Jakarta Sans"/>
                <a:sym typeface="Plus Jakarta Sans"/>
                <a:hlinkClick r:id="rId3"/>
              </a:rPr>
              <a:t>UV radiation guide</a:t>
            </a:r>
            <a:r>
              <a:rPr i="1" lang="en-US" sz="1200">
                <a:solidFill>
                  <a:srgbClr val="000000"/>
                </a:solidFill>
                <a:latin typeface="Plus Jakarta Sans"/>
                <a:ea typeface="Plus Jakarta Sans"/>
                <a:cs typeface="Plus Jakarta Sans"/>
                <a:sym typeface="Plus Jakarta Sans"/>
              </a:rPr>
              <a:t> to learn more about these invisible rays and what they mean for your health.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#2: Having a “base tan” lowers the risk of getting skin cancer.</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a:t>
            </a:r>
            <a:r>
              <a:rPr lang="en-US" sz="1200">
                <a:solidFill>
                  <a:srgbClr val="000000"/>
                </a:solidFill>
                <a:latin typeface="Plus Jakarta Sans"/>
                <a:ea typeface="Plus Jakarta Sans"/>
                <a:cs typeface="Plus Jakarta Sans"/>
                <a:sym typeface="Plus Jakarta Sans"/>
              </a:rPr>
              <a:t> Nope. A base tan only provides an SPF of about 2 to 4, barely a shadow of protection. If you want the look of a tan without the cancer risk (and early wrinkles), consider self-tanner instead. Just remember that it doesn’t keep you safe from the sun.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rPr b="1" lang="en-US">
                <a:solidFill>
                  <a:srgbClr val="000000"/>
                </a:solidFill>
                <a:latin typeface="Plus Jakarta Sans"/>
                <a:ea typeface="Plus Jakarta Sans"/>
                <a:cs typeface="Plus Jakarta Sans"/>
                <a:sym typeface="Plus Jakarta Sans"/>
              </a:rPr>
              <a:t>Myth #3: I have darker skin, so I don’t need sunscreen.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 </a:t>
            </a:r>
            <a:r>
              <a:rPr lang="en-US" sz="1200">
                <a:solidFill>
                  <a:srgbClr val="000000"/>
                </a:solidFill>
                <a:latin typeface="Plus Jakarta Sans"/>
                <a:ea typeface="Plus Jakarta Sans"/>
                <a:cs typeface="Plus Jakarta Sans"/>
                <a:sym typeface="Plus Jakarta Sans"/>
              </a:rPr>
              <a:t>While it’s true that darker skin naturally has more melanin, which does provide some protection, it doesn’t make you invincible to harmful UV rays. No matter your complexion, liberally applying sunscreen should be part of your sun-safety routine.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903" name="Google Shape;903;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Dermatology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4" name="Google Shape;904;p91"/>
          <p:cNvGrpSpPr/>
          <p:nvPr/>
        </p:nvGrpSpPr>
        <p:grpSpPr>
          <a:xfrm>
            <a:off x="10219200" y="2637025"/>
            <a:ext cx="681600" cy="681600"/>
            <a:chOff x="10294125" y="1691525"/>
            <a:chExt cx="681600" cy="681600"/>
          </a:xfrm>
        </p:grpSpPr>
        <p:sp>
          <p:nvSpPr>
            <p:cNvPr id="905" name="Google Shape;905;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6" name="Google Shape;906;p91"/>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1" name="Shape 911"/>
        <p:cNvGrpSpPr/>
        <p:nvPr/>
      </p:nvGrpSpPr>
      <p:grpSpPr>
        <a:xfrm>
          <a:off x="0" y="0"/>
          <a:ext cx="0" cy="0"/>
          <a:chOff x="0" y="0"/>
          <a:chExt cx="0" cy="0"/>
        </a:xfrm>
      </p:grpSpPr>
      <p:sp>
        <p:nvSpPr>
          <p:cNvPr id="912" name="Google Shape;912;p92"/>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13" name="Google Shape;913;p92"/>
          <p:cNvSpPr txBox="1"/>
          <p:nvPr>
            <p:ph idx="2" type="body"/>
          </p:nvPr>
        </p:nvSpPr>
        <p:spPr>
          <a:xfrm>
            <a:off x="740675" y="1434225"/>
            <a:ext cx="8562900" cy="5177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Follow these </a:t>
            </a:r>
            <a:r>
              <a:rPr i="1" lang="en-US" sz="1200" u="sng">
                <a:solidFill>
                  <a:schemeClr val="hlink"/>
                </a:solidFill>
                <a:latin typeface="Plus Jakarta Sans"/>
                <a:ea typeface="Plus Jakarta Sans"/>
                <a:cs typeface="Plus Jakarta Sans"/>
                <a:sym typeface="Plus Jakarta Sans"/>
                <a:hlinkClick r:id="rId3"/>
              </a:rPr>
              <a:t>skin cancer prevention tips</a:t>
            </a:r>
            <a:r>
              <a:rPr i="1" lang="en-US" sz="1200">
                <a:solidFill>
                  <a:srgbClr val="000000"/>
                </a:solidFill>
                <a:latin typeface="Plus Jakarta Sans"/>
                <a:ea typeface="Plus Jakarta Sans"/>
                <a:cs typeface="Plus Jakarta Sans"/>
                <a:sym typeface="Plus Jakarta Sans"/>
              </a:rPr>
              <a:t> to keep your skin safe, healthy, and ready to outshine the sun!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#4: SPF 30 protects you for 30 minutes.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a:t>
            </a:r>
            <a:r>
              <a:rPr lang="en-US" sz="1200">
                <a:solidFill>
                  <a:srgbClr val="000000"/>
                </a:solidFill>
                <a:latin typeface="Plus Jakarta Sans"/>
                <a:ea typeface="Plus Jakarta Sans"/>
                <a:cs typeface="Plus Jakarta Sans"/>
                <a:sym typeface="Plus Jakarta Sans"/>
              </a:rPr>
              <a:t> If only it was that simple! However, SPF is actually based on the amount—not length—of sun exposure. While SPF 15 sunscreen is the lowest number allowed by the FDA, the AAD recommends using at least SPF 30, which blocks 97% of UVB rays.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#5: Sunscreens are packed with allergens.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 </a:t>
            </a:r>
            <a:r>
              <a:rPr lang="en-US" sz="1200">
                <a:solidFill>
                  <a:srgbClr val="000000"/>
                </a:solidFill>
                <a:latin typeface="Plus Jakarta Sans"/>
                <a:ea typeface="Plus Jakarta Sans"/>
                <a:cs typeface="Plus Jakarta Sans"/>
                <a:sym typeface="Plus Jakarta Sans"/>
              </a:rPr>
              <a:t>Allergic reactions are few and far between. If you have sensitive skin, don’t shy away from sunscreen. Instead, look for labels with physical blockers, like zinc oxide and titanium dioxide. These sunscreens are less likely to cause allergic reactions than chemical ones. Also, experiment with lotions, creams, gels, ointments, sticks, and sprays to find your perfect sun protection.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1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a:solidFill>
                  <a:srgbClr val="000000"/>
                </a:solidFill>
                <a:latin typeface="Plus Jakarta Sans"/>
                <a:ea typeface="Plus Jakarta Sans"/>
                <a:cs typeface="Plus Jakarta Sans"/>
                <a:sym typeface="Plus Jakarta Sans"/>
              </a:rPr>
              <a:t>Myth #6: High SPF sunscreens can be applied less often.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Reality:</a:t>
            </a:r>
            <a:r>
              <a:rPr lang="en-US" sz="1200">
                <a:solidFill>
                  <a:srgbClr val="000000"/>
                </a:solidFill>
                <a:latin typeface="Plus Jakarta Sans"/>
                <a:ea typeface="Plus Jakarta Sans"/>
                <a:cs typeface="Plus Jakarta Sans"/>
                <a:sym typeface="Plus Jakarta Sans"/>
              </a:rPr>
              <a:t> Not true. You should reapply any sunscreen every 2 hours when outdoors, or more often if you’re sweating or swimming. Even water-resistant sunscreens only hold up for 40 to 80 minutes in the water. Check the product label for specifics.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Don’t forget: Little ones need protection from sizzling sun rays, too. </a:t>
            </a:r>
            <a:r>
              <a:rPr i="1" lang="en-US" sz="1200" u="sng">
                <a:solidFill>
                  <a:schemeClr val="hlink"/>
                </a:solidFill>
                <a:latin typeface="Plus Jakarta Sans"/>
                <a:ea typeface="Plus Jakarta Sans"/>
                <a:cs typeface="Plus Jakarta Sans"/>
                <a:sym typeface="Plus Jakarta Sans"/>
                <a:hlinkClick r:id="rId5"/>
              </a:rPr>
              <a:t>Click here</a:t>
            </a:r>
            <a:r>
              <a:rPr i="1" lang="en-US" sz="1200">
                <a:solidFill>
                  <a:srgbClr val="000000"/>
                </a:solidFill>
                <a:latin typeface="Plus Jakarta Sans"/>
                <a:ea typeface="Plus Jakarta Sans"/>
                <a:cs typeface="Plus Jakarta Sans"/>
                <a:sym typeface="Plus Jakarta Sans"/>
              </a:rPr>
              <a:t> to learn the first aid rules of sunburn—and how to prevent burns from happening in the first place. </a:t>
            </a:r>
            <a:endParaRPr i="1"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14" name="Google Shape;914;p92"/>
          <p:cNvGrpSpPr/>
          <p:nvPr/>
        </p:nvGrpSpPr>
        <p:grpSpPr>
          <a:xfrm>
            <a:off x="10219200" y="2637025"/>
            <a:ext cx="681600" cy="681600"/>
            <a:chOff x="10294125" y="2443000"/>
            <a:chExt cx="681600" cy="681600"/>
          </a:xfrm>
        </p:grpSpPr>
        <p:sp>
          <p:nvSpPr>
            <p:cNvPr id="915" name="Google Shape;915;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6" name="Google Shape;916;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17" name="Google Shape;917;p92"/>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2" name="Shape 922"/>
        <p:cNvGrpSpPr/>
        <p:nvPr/>
      </p:nvGrpSpPr>
      <p:grpSpPr>
        <a:xfrm>
          <a:off x="0" y="0"/>
          <a:ext cx="0" cy="0"/>
          <a:chOff x="0" y="0"/>
          <a:chExt cx="0" cy="0"/>
        </a:xfrm>
      </p:grpSpPr>
      <p:pic>
        <p:nvPicPr>
          <p:cNvPr id="923" name="Google Shape;923;p9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24" name="Google Shape;924;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5" name="Google Shape;925;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6" name="Google Shape;926;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27" name="Google Shape;927;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28" name="Google Shape;928;p93"/>
          <p:cNvSpPr txBox="1"/>
          <p:nvPr>
            <p:ph idx="1" type="body"/>
          </p:nvPr>
        </p:nvSpPr>
        <p:spPr>
          <a:xfrm>
            <a:off x="533400" y="2614400"/>
            <a:ext cx="5733300" cy="23268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using sunscreen for healthier skin.</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29" name="Google Shape;929;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0" name="Google Shape;930;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1" name="Google Shape;931;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lt2"/>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6" name="Shape 936"/>
        <p:cNvGrpSpPr/>
        <p:nvPr/>
      </p:nvGrpSpPr>
      <p:grpSpPr>
        <a:xfrm>
          <a:off x="0" y="0"/>
          <a:ext cx="0" cy="0"/>
          <a:chOff x="0" y="0"/>
          <a:chExt cx="0" cy="0"/>
        </a:xfrm>
      </p:grpSpPr>
      <p:sp>
        <p:nvSpPr>
          <p:cNvPr id="937" name="Google Shape;937;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Skin health &amp; UV safety infographics</a:t>
            </a:r>
            <a:endParaRPr/>
          </a:p>
        </p:txBody>
      </p:sp>
      <p:sp>
        <p:nvSpPr>
          <p:cNvPr id="938" name="Google Shape;938;p94"/>
          <p:cNvSpPr txBox="1"/>
          <p:nvPr>
            <p:ph idx="1" type="body"/>
          </p:nvPr>
        </p:nvSpPr>
        <p:spPr>
          <a:xfrm>
            <a:off x="609600" y="14721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Raise awareness of sun safety and prevent lasting exposure. These graphics will raise awareness and help your audience understand more about skin health.</a:t>
            </a:r>
            <a:endParaRPr/>
          </a:p>
        </p:txBody>
      </p:sp>
      <p:pic>
        <p:nvPicPr>
          <p:cNvPr id="939" name="Google Shape;939;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0" name="Google Shape;940;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8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Which SPF is best?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Learn the lingo</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Get the facts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Choose your SPF</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Check the label</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Find your favorite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Follow the rules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Tans fade but sun damage last forever</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95"/>
          <p:cNvSpPr txBox="1"/>
          <p:nvPr>
            <p:ph idx="1" type="body"/>
          </p:nvPr>
        </p:nvSpPr>
        <p:spPr>
          <a:xfrm>
            <a:off x="533400" y="1681975"/>
            <a:ext cx="9512700" cy="69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these bonus info</a:t>
            </a:r>
            <a:r>
              <a:rPr b="1" lang="en-US">
                <a:solidFill>
                  <a:srgbClr val="4C4C4C"/>
                </a:solidFill>
                <a:latin typeface="Plus Jakarta Sans"/>
                <a:ea typeface="Plus Jakarta Sans"/>
                <a:cs typeface="Plus Jakarta Sans"/>
                <a:sym typeface="Plus Jakarta Sans"/>
              </a:rPr>
              <a:t>graphics to continue to help your audience understand more about sunscreen safe and effective usage. Look for the PDFs in the zip file downloaded from the </a:t>
            </a:r>
            <a:r>
              <a:rPr b="1" lang="en-US"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Client Support Site</a:t>
            </a:r>
            <a:r>
              <a:rPr b="1" lang="en-US">
                <a:latin typeface="Plus Jakarta Sans"/>
                <a:ea typeface="Plus Jakarta Sans"/>
                <a:cs typeface="Plus Jakarta Sans"/>
                <a:sym typeface="Plus Jakarta Sans"/>
              </a:rPr>
              <a:t>.</a:t>
            </a:r>
            <a:endParaRPr b="1">
              <a:latin typeface="Plus Jakarta Sans"/>
              <a:ea typeface="Plus Jakarta Sans"/>
              <a:cs typeface="Plus Jakarta Sans"/>
              <a:sym typeface="Plus Jakarta Sans"/>
            </a:endParaRPr>
          </a:p>
        </p:txBody>
      </p:sp>
      <p:sp>
        <p:nvSpPr>
          <p:cNvPr id="947" name="Google Shape;947;p95"/>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skin</a:t>
            </a:r>
            <a:r>
              <a:rPr lang="en-US"/>
              <a:t> health infographics</a:t>
            </a:r>
            <a:endParaRPr/>
          </a:p>
        </p:txBody>
      </p:sp>
      <p:pic>
        <p:nvPicPr>
          <p:cNvPr id="948" name="Google Shape;948;p95"/>
          <p:cNvPicPr preferRelativeResize="0"/>
          <p:nvPr/>
        </p:nvPicPr>
        <p:blipFill rotWithShape="1">
          <a:blip r:embed="rId4">
            <a:alphaModFix/>
          </a:blip>
          <a:srcRect b="0" l="1361" r="0" t="0"/>
          <a:stretch/>
        </p:blipFill>
        <p:spPr>
          <a:xfrm>
            <a:off x="1589000" y="3138663"/>
            <a:ext cx="4137901" cy="2846924"/>
          </a:xfrm>
          <a:prstGeom prst="rect">
            <a:avLst/>
          </a:prstGeom>
          <a:noFill/>
          <a:ln>
            <a:noFill/>
          </a:ln>
        </p:spPr>
      </p:pic>
      <p:pic>
        <p:nvPicPr>
          <p:cNvPr id="949" name="Google Shape;949;p95"/>
          <p:cNvPicPr preferRelativeResize="0"/>
          <p:nvPr/>
        </p:nvPicPr>
        <p:blipFill>
          <a:blip r:embed="rId5">
            <a:alphaModFix/>
          </a:blip>
          <a:stretch>
            <a:fillRect/>
          </a:stretch>
        </p:blipFill>
        <p:spPr>
          <a:xfrm>
            <a:off x="6354426" y="3139975"/>
            <a:ext cx="4142232" cy="28469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4" name="Shape 954"/>
        <p:cNvGrpSpPr/>
        <p:nvPr/>
      </p:nvGrpSpPr>
      <p:grpSpPr>
        <a:xfrm>
          <a:off x="0" y="0"/>
          <a:ext cx="0" cy="0"/>
          <a:chOff x="0" y="0"/>
          <a:chExt cx="0" cy="0"/>
        </a:xfrm>
      </p:grpSpPr>
      <p:pic>
        <p:nvPicPr>
          <p:cNvPr id="955" name="Google Shape;955;p96"/>
          <p:cNvPicPr preferRelativeResize="0"/>
          <p:nvPr>
            <p:ph idx="2" type="pic"/>
          </p:nvPr>
        </p:nvPicPr>
        <p:blipFill rotWithShape="1">
          <a:blip r:embed="rId3">
            <a:alphaModFix/>
          </a:blip>
          <a:srcRect b="0" l="18245" r="18245" t="0"/>
          <a:stretch/>
        </p:blipFill>
        <p:spPr>
          <a:xfrm flipH="1">
            <a:off x="6458875" y="416100"/>
            <a:ext cx="5733300" cy="6025800"/>
          </a:xfrm>
          <a:prstGeom prst="flowChartDelay">
            <a:avLst/>
          </a:prstGeom>
        </p:spPr>
      </p:pic>
      <p:sp>
        <p:nvSpPr>
          <p:cNvPr id="956" name="Google Shape;956;p9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7" name="Google Shape;957;p96"/>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58" name="Google Shape;958;p96"/>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healthy skin-related health topics, preventive health, and self-care. </a:t>
            </a:r>
            <a:endParaRPr b="1" sz="1395">
              <a:latin typeface="Plus Jakarta Sans"/>
              <a:ea typeface="Plus Jakarta Sans"/>
              <a:cs typeface="Plus Jakarta Sans"/>
              <a:sym typeface="Plus Jakarta Sans"/>
            </a:endParaRPr>
          </a:p>
        </p:txBody>
      </p:sp>
      <p:sp>
        <p:nvSpPr>
          <p:cNvPr id="959" name="Google Shape;959;p96"/>
          <p:cNvSpPr txBox="1"/>
          <p:nvPr>
            <p:ph idx="1" type="body"/>
          </p:nvPr>
        </p:nvSpPr>
        <p:spPr>
          <a:xfrm>
            <a:off x="723900" y="2484975"/>
            <a:ext cx="5115900" cy="24669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4">
                  <a:extLst>
                    <a:ext uri="{A12FA001-AC4F-418D-AE19-62706E023703}">
                      <ahyp:hlinkClr val="tx"/>
                    </a:ext>
                  </a:extLst>
                </a:hlinkClick>
              </a:rPr>
              <a:t>Summer Sun Quiz</a:t>
            </a:r>
            <a:endParaRPr b="0" sz="1200">
              <a:solidFill>
                <a:schemeClr val="accent3"/>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5">
                  <a:extLst>
                    <a:ext uri="{A12FA001-AC4F-418D-AE19-62706E023703}">
                      <ahyp:hlinkClr val="tx"/>
                    </a:ext>
                  </a:extLst>
                </a:hlinkClick>
              </a:rPr>
              <a:t>Melanoma Quiz</a:t>
            </a:r>
            <a:endParaRPr b="0" sz="1200">
              <a:solidFill>
                <a:schemeClr val="accent3"/>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6">
                  <a:extLst>
                    <a:ext uri="{A12FA001-AC4F-418D-AE19-62706E023703}">
                      <ahyp:hlinkClr val="tx"/>
                    </a:ext>
                  </a:extLst>
                </a:hlinkClick>
              </a:rPr>
              <a:t>Psoriasis Quiz</a:t>
            </a:r>
            <a:endParaRPr b="0" sz="1200">
              <a:solidFill>
                <a:schemeClr val="accent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a:latin typeface="Plus Jakarta Sans"/>
              <a:ea typeface="Plus Jakarta Sans"/>
              <a:cs typeface="Plus Jakarta Sans"/>
              <a:sym typeface="Plus Jakarta Sans"/>
            </a:endParaRPr>
          </a:p>
        </p:txBody>
      </p:sp>
      <p:sp>
        <p:nvSpPr>
          <p:cNvPr id="960" name="Google Shape;960;p9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5" name="Shape 965"/>
        <p:cNvGrpSpPr/>
        <p:nvPr/>
      </p:nvGrpSpPr>
      <p:grpSpPr>
        <a:xfrm>
          <a:off x="0" y="0"/>
          <a:ext cx="0" cy="0"/>
          <a:chOff x="0" y="0"/>
          <a:chExt cx="0" cy="0"/>
        </a:xfrm>
      </p:grpSpPr>
      <p:sp>
        <p:nvSpPr>
          <p:cNvPr id="966" name="Google Shape;966;p97"/>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t>
            </a:r>
            <a:r>
              <a:rPr lang="en-US"/>
              <a:t>admin</a:t>
            </a:r>
            <a:r>
              <a:rPr lang="en-US"/>
              <a:t>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67" name="Google Shape;967;p97"/>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68" name="Google Shape;968;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69" name="Google Shape;969;p97"/>
          <p:cNvPicPr preferRelativeResize="0"/>
          <p:nvPr>
            <p:ph idx="2" type="pic"/>
          </p:nvPr>
        </p:nvPicPr>
        <p:blipFill rotWithShape="1">
          <a:blip r:embed="rId3">
            <a:alphaModFix/>
          </a:blip>
          <a:srcRect b="1409" l="0" r="0" t="1409"/>
          <a:stretch/>
        </p:blipFill>
        <p:spPr>
          <a:xfrm>
            <a:off x="5976150" y="1872375"/>
            <a:ext cx="5027702" cy="3261900"/>
          </a:xfrm>
          <a:prstGeom prst="rect">
            <a:avLst/>
          </a:prstGeom>
        </p:spPr>
      </p:pic>
      <p:sp>
        <p:nvSpPr>
          <p:cNvPr id="970" name="Google Shape;970;p9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sp>
        <p:nvSpPr>
          <p:cNvPr id="976" name="Google Shape;976;p98"/>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77" name="Google Shape;977;p98"/>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78" name="Google Shape;978;p98"/>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79" name="Google Shape;979;p98"/>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80" name="Google Shape;980;p98"/>
          <p:cNvGrpSpPr/>
          <p:nvPr/>
        </p:nvGrpSpPr>
        <p:grpSpPr>
          <a:xfrm>
            <a:off x="2657375" y="3637800"/>
            <a:ext cx="681600" cy="681600"/>
            <a:chOff x="10294125" y="1691525"/>
            <a:chExt cx="681600" cy="681600"/>
          </a:xfrm>
        </p:grpSpPr>
        <p:sp>
          <p:nvSpPr>
            <p:cNvPr id="981" name="Google Shape;981;p9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2" name="Google Shape;982;p98"/>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sp>
        <p:nvSpPr>
          <p:cNvPr id="988" name="Google Shape;988;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89" name="Google Shape;989;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0" name="Google Shape;990;p99"/>
          <p:cNvGraphicFramePr/>
          <p:nvPr/>
        </p:nvGraphicFramePr>
        <p:xfrm>
          <a:off x="724801" y="1687825"/>
          <a:ext cx="3000000" cy="3000000"/>
        </p:xfrm>
        <a:graphic>
          <a:graphicData uri="http://schemas.openxmlformats.org/drawingml/2006/table">
            <a:tbl>
              <a:tblPr>
                <a:noFill/>
                <a:tableStyleId>{D510108A-B136-4EF9-ACE7-8EC8DA84DD79}</a:tableStyleId>
              </a:tblPr>
              <a:tblGrid>
                <a:gridCol w="1758050"/>
                <a:gridCol w="2404650"/>
                <a:gridCol w="6466300"/>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6342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Understanding the skin you're in</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Anatomy of the Skin</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https://healthhub.crestnerhealth.com/skin-health/definition/anatomy-skin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https://healthhub.crestnerhealth.com/skin-health/definition/anatomy-skin?language_content_entity=es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9896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Skin Self-Exam</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https://healthhub.crestnerhealth.com/skin-health/diagnosis/skin-self-exam</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https://healthhub.crestnerhealth.com/skin-health/diagnosis/skin-self-exam?language_content_entity=es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476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Describing a Skin Condition</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https://healthhub.crestnerhealth.com/skin-health/symptoms/describing-skin-condition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https://healthhub.crestnerhealth.com/skin-health/symptoms/describing-skin-condition?language_content_entity=es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649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Benign Skin Growths</a:t>
                      </a:r>
                      <a:endParaRPr sz="1100"/>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https://healthhub.crestnerhealth.com/skin-health/types/benign-skin-growths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https://healthhub.crestnerhealth.com/skin-health/types/benign-skin-growths?language_content_entity=es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skin awareness, preventive care, and treatment options.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graphicFrame>
        <p:nvGraphicFramePr>
          <p:cNvPr id="996" name="Google Shape;996;p100"/>
          <p:cNvGraphicFramePr/>
          <p:nvPr/>
        </p:nvGraphicFramePr>
        <p:xfrm>
          <a:off x="724801" y="2010675"/>
          <a:ext cx="3000000" cy="3000000"/>
        </p:xfrm>
        <a:graphic>
          <a:graphicData uri="http://schemas.openxmlformats.org/drawingml/2006/table">
            <a:tbl>
              <a:tblPr>
                <a:noFill/>
                <a:tableStyleId>{D510108A-B136-4EF9-ACE7-8EC8DA84DD79}</a:tableStyleId>
              </a:tblPr>
              <a:tblGrid>
                <a:gridCol w="1758050"/>
                <a:gridCol w="2404650"/>
                <a:gridCol w="6466300"/>
              </a:tblGrid>
              <a:tr h="5593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158025">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Staying safe in the sun</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Sunscreens: Protect Your Skin</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https://healthhub.crestnerhealth.com/skin-health/prevention/sunscreens-protect-your-skin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https://healthhub.crestnerhealth.com/skin-health/prevention/sunscreens-protect-your-skin?language_content_entity=es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9294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Sunburn</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https://healthhub.crestnerhealth.com/skin-health/types/sunburn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https://healthhub.crestnerhealth.com/skin-health/types/sunburn?language_content_entity=es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7009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Treating Aged or Sun-Damaged Skin</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https://healthhub.crestnerhealth.com/skin-health/treatment/treating-aged-or-sun-damaged-skin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9294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Sunburn and Children</a:t>
                      </a:r>
                      <a:endParaRPr sz="1100"/>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https://healthhub.crestnerhealth.com/skin-health/symptoms/sunburn-and-children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https://healthhub.crestnerhealth.com/skin-health/symptoms/sunburn-and-children?language_content_entity=es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997" name="Google Shape;997;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98" name="Google Shape;998;p100"/>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graphicFrame>
        <p:nvGraphicFramePr>
          <p:cNvPr id="1004" name="Google Shape;1004;p101"/>
          <p:cNvGraphicFramePr/>
          <p:nvPr/>
        </p:nvGraphicFramePr>
        <p:xfrm>
          <a:off x="724801" y="2010675"/>
          <a:ext cx="3000000" cy="3000000"/>
        </p:xfrm>
        <a:graphic>
          <a:graphicData uri="http://schemas.openxmlformats.org/drawingml/2006/table">
            <a:tbl>
              <a:tblPr>
                <a:noFill/>
                <a:tableStyleId>{D510108A-B136-4EF9-ACE7-8EC8DA84DD79}</a:tableStyleId>
              </a:tblPr>
              <a:tblGrid>
                <a:gridCol w="1758050"/>
                <a:gridCol w="2404650"/>
                <a:gridCol w="6466300"/>
              </a:tblGrid>
              <a:tr h="49550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6270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Skin cancer facts</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Skin Cancer: Prevention</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English</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https://healthhub.crestnerhealth.com/skin-health/prevention/skin-cancer-prevention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https://healthhub.crestnerhealth.com/skin-health/prevention/skin-cancer-prevention?language_content_entity=es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10627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Melanoma: Diagnosis</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English</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https://healthhub.crestnerhealth.com/skin-health/diagnosis/melanoma-diagnosis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https://healthhub.crestnerhealth.com/skin-health/diagnosis/melanoma-diagnosis?language_content_entity=es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17900">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Actinic Keratosis</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English</a:t>
                      </a:r>
                      <a:r>
                        <a:rPr lang="en-US" sz="1500">
                          <a:solidFill>
                            <a:schemeClr val="accent3"/>
                          </a:solidFill>
                          <a:latin typeface="Plus Jakarta Sans"/>
                          <a:ea typeface="Plus Jakarta Sans"/>
                          <a:cs typeface="Plus Jakarta Sans"/>
                          <a:sym typeface="Plus Jakarta Sans"/>
                        </a:rPr>
                        <a:t> </a:t>
                      </a:r>
                      <a:endParaRPr sz="15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https://healthhub.crestnerhealth.com/skin-health/symptoms/actinic-keratosis-0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200">
                          <a:solidFill>
                            <a:schemeClr val="accent3"/>
                          </a:solidFill>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https://healthhub.crestnerhealth.com/skin-health/symptoms/actinic-keratosis-0?language_content_entity=es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93325">
                <a:tc vMerge="1"/>
                <a:tc>
                  <a:txBody>
                    <a:bodyPr/>
                    <a:lstStyle/>
                    <a:p>
                      <a:pPr indent="0" lvl="0" marL="0" rtl="0" algn="l">
                        <a:lnSpc>
                          <a:spcPct val="115000"/>
                        </a:lnSpc>
                        <a:spcBef>
                          <a:spcPts val="0"/>
                        </a:spcBef>
                        <a:spcAft>
                          <a:spcPts val="0"/>
                        </a:spcAft>
                        <a:buNone/>
                      </a:pPr>
                      <a:r>
                        <a:rPr lang="en-US" sz="1300">
                          <a:latin typeface="Plus Jakarta Sans"/>
                          <a:ea typeface="Plus Jakarta Sans"/>
                          <a:cs typeface="Plus Jakarta Sans"/>
                          <a:sym typeface="Plus Jakarta Sans"/>
                        </a:rPr>
                        <a:t>How Much Do You Know About Melanoma?</a:t>
                      </a:r>
                      <a:endParaRPr sz="13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https://healthhub.crestnerhealth.com/skin-health/definition/how-much-do-you-know-about-melanoma</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005" name="Google Shape;1005;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6" name="Google Shape;1006;p101"/>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graphicFrame>
        <p:nvGraphicFramePr>
          <p:cNvPr id="1012" name="Google Shape;1012;p102"/>
          <p:cNvGraphicFramePr/>
          <p:nvPr/>
        </p:nvGraphicFramePr>
        <p:xfrm>
          <a:off x="724801" y="2010675"/>
          <a:ext cx="3000000" cy="3000000"/>
        </p:xfrm>
        <a:graphic>
          <a:graphicData uri="http://schemas.openxmlformats.org/drawingml/2006/table">
            <a:tbl>
              <a:tblPr>
                <a:noFill/>
                <a:tableStyleId>{D510108A-B136-4EF9-ACE7-8EC8DA84DD79}</a:tableStyleId>
              </a:tblPr>
              <a:tblGrid>
                <a:gridCol w="1789400"/>
                <a:gridCol w="2347175"/>
                <a:gridCol w="6682000"/>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634250">
                <a:tc rowSpan="4">
                  <a:txBody>
                    <a:bodyPr/>
                    <a:lstStyle/>
                    <a:p>
                      <a:pPr indent="0" lvl="0" marL="0" marR="0" rtl="0" algn="l">
                        <a:lnSpc>
                          <a:spcPct val="100000"/>
                        </a:lnSpc>
                        <a:spcBef>
                          <a:spcPts val="0"/>
                        </a:spcBef>
                        <a:spcAft>
                          <a:spcPts val="0"/>
                        </a:spcAft>
                        <a:buClr>
                          <a:srgbClr val="000000"/>
                        </a:buClr>
                        <a:buSzPts val="1100"/>
                        <a:buFont typeface="Arial"/>
                        <a:buNone/>
                      </a:pPr>
                      <a:r>
                        <a:rPr lang="en-US">
                          <a:solidFill>
                            <a:schemeClr val="lt2"/>
                          </a:solidFill>
                          <a:latin typeface="Plus Jakarta Sans"/>
                          <a:ea typeface="Plus Jakarta Sans"/>
                          <a:cs typeface="Plus Jakarta Sans"/>
                          <a:sym typeface="Plus Jakarta Sans"/>
                        </a:rPr>
                        <a:t>Common skin conditions</a:t>
                      </a:r>
                      <a:endParaRPr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Poison Ivy, Oak, and Sumac Rash</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https://healthhub.crestnerhealth.com/skin-health/types/poison-ivy-oak-and-sumac-rash</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https://healthhub.crestnerhealth.com/skin-health/types/poison-ivy-oak-and-sumac-rash?language_content_entity=es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7440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Atopic Dermatitis</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https://healthhub.crestnerhealth.com/skin-health/types/atopic-dermatitis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https://healthhub.crestnerhealth.com/skin-health/types/atopic-dermatitis?language_content_entity=es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476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Psoriasis</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https://healthhub.crestnerhealth.com/skin-health/types/psoriasis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https://healthhub.crestnerhealth.com/skin-health/types/psoriasis?language_content_entity=es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8509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Warts</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https://healthhub.crestnerhealth.com/skin-health/symptoms/warts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https://healthhub.crestnerhealth.com/skin-health/symptoms/warts?language_content_entity=es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013" name="Google Shape;1013;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14" name="Google Shape;1014;p10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9" name="Shape 1019"/>
        <p:cNvGrpSpPr/>
        <p:nvPr/>
      </p:nvGrpSpPr>
      <p:grpSpPr>
        <a:xfrm>
          <a:off x="0" y="0"/>
          <a:ext cx="0" cy="0"/>
          <a:chOff x="0" y="0"/>
          <a:chExt cx="0" cy="0"/>
        </a:xfrm>
      </p:grpSpPr>
      <p:graphicFrame>
        <p:nvGraphicFramePr>
          <p:cNvPr id="1020" name="Google Shape;1020;p103"/>
          <p:cNvGraphicFramePr/>
          <p:nvPr/>
        </p:nvGraphicFramePr>
        <p:xfrm>
          <a:off x="724801" y="1631525"/>
          <a:ext cx="3000000" cy="3000000"/>
        </p:xfrm>
        <a:graphic>
          <a:graphicData uri="http://schemas.openxmlformats.org/drawingml/2006/table">
            <a:tbl>
              <a:tblPr>
                <a:noFill/>
                <a:tableStyleId>{D510108A-B136-4EF9-ACE7-8EC8DA84DD79}</a:tableStyleId>
              </a:tblPr>
              <a:tblGrid>
                <a:gridCol w="1802175"/>
                <a:gridCol w="2464975"/>
                <a:gridCol w="6628550"/>
              </a:tblGrid>
              <a:tr h="51677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97175">
                <a:tc rowSpan="5">
                  <a:txBody>
                    <a:bodyPr/>
                    <a:lstStyle/>
                    <a:p>
                      <a:pPr indent="0" lvl="0" marL="0" rtl="0" algn="l">
                        <a:spcBef>
                          <a:spcPts val="0"/>
                        </a:spcBef>
                        <a:spcAft>
                          <a:spcPts val="0"/>
                        </a:spcAft>
                        <a:buNone/>
                      </a:pPr>
                      <a:r>
                        <a:rPr lang="en-US">
                          <a:solidFill>
                            <a:schemeClr val="lt2"/>
                          </a:solidFill>
                          <a:latin typeface="Plus Jakarta Sans"/>
                          <a:ea typeface="Plus Jakarta Sans"/>
                          <a:cs typeface="Plus Jakarta Sans"/>
                          <a:sym typeface="Plus Jakarta Sans"/>
                        </a:rPr>
                        <a:t>Skin issues for all ages and stages</a:t>
                      </a:r>
                      <a:endParaRPr>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Acne</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https://healthhub.crestnerhealth.com/skin-health/types/acne-0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https://healthhub.crestnerhealth.com/skin-health/types/acne-0?language_content_entity=es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8149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Pregnancy and Skin Changes</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https://healthhub.crestnerhealth.com/obgyn/related-conditions/pregnancy-and-skin-changes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5998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 Red Face Could Mean Rosacea</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https://healthhub.crestnerhealth.com/skin-health/symptoms/red-face-could-mean-rosacea</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5998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Understanding Words for a Child's Skin Condition</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https://healthhub.crestnerhealth.com/skin-health/symptoms/understanding-words-childs-skin-condition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https://healthhub.crestnerhealth.com/skin-health/symptoms/understanding-words-childs-skin-condition?language_content_entity=es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998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Medicine Rashes in Children</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https://healthhub.crestnerhealth.com/skin-health/related-conditions/medicine-rashes-children-drug-rashes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https://healthhub.crestnerhealth.com/skin-health/related-conditions/medicine-rashes-children-drug-rashes?language_content_entity=es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021" name="Google Shape;1021;p103"/>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22" name="Google Shape;1022;p10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sp>
        <p:nvSpPr>
          <p:cNvPr id="1028" name="Google Shape;1028;p10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29" name="Google Shape;1029;p10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30" name="Google Shape;1030;p10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31" name="Google Shape;1031;p10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32" name="Google Shape;1032;p104"/>
          <p:cNvGrpSpPr/>
          <p:nvPr/>
        </p:nvGrpSpPr>
        <p:grpSpPr>
          <a:xfrm>
            <a:off x="9321051" y="1558750"/>
            <a:ext cx="612622" cy="612000"/>
            <a:chOff x="10134200" y="974025"/>
            <a:chExt cx="681600" cy="612000"/>
          </a:xfrm>
        </p:grpSpPr>
        <p:sp>
          <p:nvSpPr>
            <p:cNvPr id="1033" name="Google Shape;1033;p10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34" name="Google Shape;1034;p10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35" name="Google Shape;1035;p10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36" name="Google Shape;1036;p10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10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38" name="Google Shape;1038;p10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skin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Skin &amp; Sun Safety Toolkit leverages WebMD’s expertise to support your marketing needs. 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321051" y="15587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creating </a:t>
            </a:r>
            <a:br>
              <a:rPr i="0" lang="en-US" sz="1500" u="none" cap="none" strike="noStrike">
                <a:solidFill>
                  <a:srgbClr val="4C4C4C"/>
                </a:solidFill>
                <a:latin typeface="Plus Jakarta Sans"/>
                <a:ea typeface="Plus Jakarta Sans"/>
                <a:cs typeface="Plus Jakarta Sans"/>
                <a:sym typeface="Plus Jakarta Sans"/>
              </a:rPr>
            </a:br>
            <a:r>
              <a:rPr i="0" lang="en-US" sz="1500" u="none" cap="none" strike="noStrike">
                <a:solidFill>
                  <a:srgbClr val="4C4C4C"/>
                </a:solidFill>
                <a:latin typeface="Plus Jakarta Sans"/>
                <a:ea typeface="Plus Jakarta Sans"/>
                <a:cs typeface="Plus Jakarta Sans"/>
                <a:sym typeface="Plus Jakarta Sans"/>
              </a:rPr>
              <a:t>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Know </a:t>
            </a:r>
            <a:r>
              <a:rPr lang="en-US"/>
              <a:t>sunscreen</a:t>
            </a:r>
            <a:r>
              <a:rPr lang="en-US"/>
              <a:t> basics</a:t>
            </a:r>
            <a:endParaRPr/>
          </a:p>
        </p:txBody>
      </p:sp>
      <p:graphicFrame>
        <p:nvGraphicFramePr>
          <p:cNvPr id="832" name="Google Shape;832;p86"/>
          <p:cNvGraphicFramePr/>
          <p:nvPr/>
        </p:nvGraphicFramePr>
        <p:xfrm>
          <a:off x="678763" y="1115088"/>
          <a:ext cx="3000000" cy="3000000"/>
        </p:xfrm>
        <a:graphic>
          <a:graphicData uri="http://schemas.openxmlformats.org/drawingml/2006/table">
            <a:tbl>
              <a:tblPr>
                <a:noFill/>
                <a:tableStyleId>{D510108A-B136-4EF9-ACE7-8EC8DA84DD79}</a:tableStyleId>
              </a:tblPr>
              <a:tblGrid>
                <a:gridCol w="3887625"/>
                <a:gridCol w="3297350"/>
                <a:gridCol w="2014275"/>
              </a:tblGrid>
              <a:tr h="473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2129300">
                <a:tc>
                  <a:txBody>
                    <a:bodyPr/>
                    <a:lstStyle/>
                    <a:p>
                      <a:pPr indent="0" lvl="0" marL="0" rtl="0" algn="l">
                        <a:spcBef>
                          <a:spcPts val="0"/>
                        </a:spcBef>
                        <a:spcAft>
                          <a:spcPts val="0"/>
                        </a:spcAft>
                        <a:buClr>
                          <a:srgbClr val="000000"/>
                        </a:buClr>
                        <a:buSzPts val="1100"/>
                        <a:buFont typeface="Arial"/>
                        <a:buNone/>
                      </a:pPr>
                      <a:r>
                        <a:rPr b="1" lang="en-US" sz="1300">
                          <a:latin typeface="Plus Jakarta Sans"/>
                          <a:ea typeface="Plus Jakarta Sans"/>
                          <a:cs typeface="Plus Jakarta Sans"/>
                          <a:sym typeface="Plus Jakarta Sans"/>
                        </a:rPr>
                        <a:t>Fact:</a:t>
                      </a:r>
                      <a:r>
                        <a:rPr lang="en-US" sz="1300">
                          <a:latin typeface="Plus Jakarta Sans"/>
                          <a:ea typeface="Plus Jakarta Sans"/>
                          <a:cs typeface="Plus Jakarta Sans"/>
                          <a:sym typeface="Plus Jakarta Sans"/>
                        </a:rPr>
                        <a:t> The higher the SPF, the more protection you get.</a:t>
                      </a:r>
                      <a:endParaRPr sz="1300">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rPr b="1" lang="en-US" sz="1300">
                          <a:latin typeface="Plus Jakarta Sans"/>
                          <a:ea typeface="Plus Jakarta Sans"/>
                          <a:cs typeface="Plus Jakarta Sans"/>
                          <a:sym typeface="Plus Jakarta Sans"/>
                        </a:rPr>
                        <a:t>Fiction:</a:t>
                      </a:r>
                      <a:r>
                        <a:rPr lang="en-US" sz="1300">
                          <a:latin typeface="Plus Jakarta Sans"/>
                          <a:ea typeface="Plus Jakarta Sans"/>
                          <a:cs typeface="Plus Jakarta Sans"/>
                          <a:sym typeface="Plus Jakarta Sans"/>
                        </a:rPr>
                        <a:t> The higher the SPF, the longer you’re protected.</a:t>
                      </a:r>
                      <a:endParaRPr sz="1300">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t/>
                      </a:r>
                      <a:endParaRPr sz="1300">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Stay safe by getting your sunscreen facts straight</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https://healthhub.crestnerhealth.com/skin-health/prevention/sunscreens-protect-your-skin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https://healthhub.crestnerhealth.com/skin-health/prevention/sunscreens-protect-your-skin?language_content_entity=es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2129300">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They’re sunny and they’re toasty, and altogether roasty—the UV Family! UVA, UVB, and UVC: One burns, one ages, and one never even comes close. Do you know which is which?</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https://healthhub.crestnerhealth.com/skin-health/definition/ultraviolet-uv-radiation-and-your-health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https://healthhub.crestnerhealth.com/skin-health/definition/ultraviolet-uv-radiation-and-your-health?language_content_entity=es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bl>
          </a:graphicData>
        </a:graphic>
      </p:graphicFrame>
      <p:sp>
        <p:nvSpPr>
          <p:cNvPr id="833" name="Google Shape;833;p8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id="834" name="Google Shape;834;p86"/>
          <p:cNvPicPr preferRelativeResize="0"/>
          <p:nvPr/>
        </p:nvPicPr>
        <p:blipFill>
          <a:blip r:embed="rId7">
            <a:alphaModFix/>
          </a:blip>
          <a:stretch>
            <a:fillRect/>
          </a:stretch>
        </p:blipFill>
        <p:spPr>
          <a:xfrm>
            <a:off x="8032550" y="1942000"/>
            <a:ext cx="1620400" cy="1320364"/>
          </a:xfrm>
          <a:prstGeom prst="rect">
            <a:avLst/>
          </a:prstGeom>
          <a:noFill/>
          <a:ln>
            <a:noFill/>
          </a:ln>
        </p:spPr>
      </p:pic>
      <p:pic>
        <p:nvPicPr>
          <p:cNvPr descr="A person carrying a person&#10;&#10;Description automatically generated" id="835" name="Google Shape;835;p86"/>
          <p:cNvPicPr preferRelativeResize="0"/>
          <p:nvPr/>
        </p:nvPicPr>
        <p:blipFill>
          <a:blip r:embed="rId8">
            <a:alphaModFix/>
          </a:blip>
          <a:stretch>
            <a:fillRect/>
          </a:stretch>
        </p:blipFill>
        <p:spPr>
          <a:xfrm>
            <a:off x="8032542" y="4267700"/>
            <a:ext cx="1620414" cy="1081450"/>
          </a:xfrm>
          <a:prstGeom prst="rect">
            <a:avLst/>
          </a:prstGeom>
          <a:noFill/>
          <a:ln>
            <a:noFill/>
          </a:ln>
        </p:spPr>
      </p:pic>
      <p:sp>
        <p:nvSpPr>
          <p:cNvPr id="836" name="Google Shape;836;p86"/>
          <p:cNvSpPr txBox="1"/>
          <p:nvPr/>
        </p:nvSpPr>
        <p:spPr>
          <a:xfrm>
            <a:off x="101002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b="1">
              <a:solidFill>
                <a:schemeClr val="accent3"/>
              </a:solidFill>
              <a:latin typeface="Plus Jakarta Sans"/>
              <a:ea typeface="Plus Jakarta Sans"/>
              <a:cs typeface="Plus Jakarta Sans"/>
              <a:sym typeface="Plus Jakarta Sans"/>
            </a:endParaRPr>
          </a:p>
        </p:txBody>
      </p:sp>
      <p:grpSp>
        <p:nvGrpSpPr>
          <p:cNvPr id="837" name="Google Shape;837;p86"/>
          <p:cNvGrpSpPr/>
          <p:nvPr/>
        </p:nvGrpSpPr>
        <p:grpSpPr>
          <a:xfrm>
            <a:off x="10752600" y="2560825"/>
            <a:ext cx="681600" cy="681600"/>
            <a:chOff x="10294125" y="1691525"/>
            <a:chExt cx="681600" cy="681600"/>
          </a:xfrm>
        </p:grpSpPr>
        <p:sp>
          <p:nvSpPr>
            <p:cNvPr id="838" name="Google Shape;838;p8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9" name="Google Shape;839;p86"/>
            <p:cNvPicPr preferRelativeResize="0"/>
            <p:nvPr/>
          </p:nvPicPr>
          <p:blipFill>
            <a:blip r:embed="rId9">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87"/>
          <p:cNvSpPr txBox="1"/>
          <p:nvPr>
            <p:ph type="title"/>
          </p:nvPr>
        </p:nvSpPr>
        <p:spPr>
          <a:xfrm>
            <a:off x="741364" y="24660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Know before you go! </a:t>
            </a:r>
            <a:endParaRPr/>
          </a:p>
        </p:txBody>
      </p:sp>
      <p:graphicFrame>
        <p:nvGraphicFramePr>
          <p:cNvPr id="846" name="Google Shape;846;p87"/>
          <p:cNvGraphicFramePr/>
          <p:nvPr/>
        </p:nvGraphicFramePr>
        <p:xfrm>
          <a:off x="741363" y="1712363"/>
          <a:ext cx="3000000" cy="3000000"/>
        </p:xfrm>
        <a:graphic>
          <a:graphicData uri="http://schemas.openxmlformats.org/drawingml/2006/table">
            <a:tbl>
              <a:tblPr>
                <a:noFill/>
                <a:tableStyleId>{D510108A-B136-4EF9-ACE7-8EC8DA84DD79}</a:tableStyleId>
              </a:tblPr>
              <a:tblGrid>
                <a:gridCol w="3836850"/>
                <a:gridCol w="3416550"/>
                <a:gridCol w="2035650"/>
              </a:tblGrid>
              <a:tr h="4507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1275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Sure, you’ve got the beach bag essentials: towel, book, snacks … but how prepared are you really? Test your knowledge with our sun exposure quiz and become even more sun-savvy.</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https://healthhub.crestnerhealth.com/skin-health/prevention/summer-sun-exposure-quiz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0010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Guys, what’s one of the manliest things you can do this summer? Look after your skin! Men have a higher risk overall for melanoma, so give your skin the protection it needs.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https://healthhub.crestnerhealth.com/skin-health/causes/melanoma-risk-factors-0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76680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Tanning facts: There’s no such thing as a safe tanning bed, booth, or lamp. Instead, love the skin you’re in and go faux to glow. Find out what else puts you at risk for melanoma.</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a:solidFill>
                          <a:schemeClr val="accent3"/>
                        </a:solidFill>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https://healthhub.crestnerhealth.com/skin-health/prevention/melanoma-screening</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a:t>
                      </a:r>
                      <a:r>
                        <a:rPr lang="en-US" sz="1100">
                          <a:solidFill>
                            <a:schemeClr val="accent3"/>
                          </a:solidFill>
                          <a:latin typeface="Plus Jakarta Sans"/>
                          <a:ea typeface="Plus Jakarta Sans"/>
                          <a:cs typeface="Plus Jakarta Sans"/>
                          <a:sym typeface="Plus Jakarta Sans"/>
                        </a:rPr>
                        <a:t>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https://healthhub.crestnerhealth.com/skin-health/prevention/melanoma-screening?language_content_entity=es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7" name="Google Shape;847;p87"/>
          <p:cNvSpPr txBox="1"/>
          <p:nvPr/>
        </p:nvSpPr>
        <p:spPr>
          <a:xfrm>
            <a:off x="1101625" y="62730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id="848" name="Google Shape;848;p87"/>
          <p:cNvPicPr preferRelativeResize="0"/>
          <p:nvPr/>
        </p:nvPicPr>
        <p:blipFill>
          <a:blip r:embed="rId7">
            <a:alphaModFix/>
          </a:blip>
          <a:stretch>
            <a:fillRect/>
          </a:stretch>
        </p:blipFill>
        <p:spPr>
          <a:xfrm>
            <a:off x="8183625" y="3657741"/>
            <a:ext cx="1443625" cy="962409"/>
          </a:xfrm>
          <a:prstGeom prst="rect">
            <a:avLst/>
          </a:prstGeom>
          <a:noFill/>
          <a:ln>
            <a:noFill/>
          </a:ln>
        </p:spPr>
      </p:pic>
      <p:pic>
        <p:nvPicPr>
          <p:cNvPr descr="A picture containing screenshot, line, light, blur&#10;&#10;Description automatically generated" id="849" name="Google Shape;849;p87"/>
          <p:cNvPicPr preferRelativeResize="0"/>
          <p:nvPr/>
        </p:nvPicPr>
        <p:blipFill>
          <a:blip r:embed="rId8">
            <a:alphaModFix/>
          </a:blip>
          <a:stretch>
            <a:fillRect/>
          </a:stretch>
        </p:blipFill>
        <p:spPr>
          <a:xfrm>
            <a:off x="8226093" y="4765025"/>
            <a:ext cx="1358690" cy="1019025"/>
          </a:xfrm>
          <a:prstGeom prst="rect">
            <a:avLst/>
          </a:prstGeom>
          <a:noFill/>
          <a:ln>
            <a:noFill/>
          </a:ln>
        </p:spPr>
      </p:pic>
      <p:sp>
        <p:nvSpPr>
          <p:cNvPr id="850" name="Google Shape;850;p87"/>
          <p:cNvSpPr txBox="1"/>
          <p:nvPr/>
        </p:nvSpPr>
        <p:spPr>
          <a:xfrm>
            <a:off x="10106625" y="3429150"/>
            <a:ext cx="19710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1" name="Google Shape;851;p87"/>
          <p:cNvGrpSpPr/>
          <p:nvPr/>
        </p:nvGrpSpPr>
        <p:grpSpPr>
          <a:xfrm>
            <a:off x="10751325" y="2747550"/>
            <a:ext cx="681600" cy="681600"/>
            <a:chOff x="10294125" y="2443000"/>
            <a:chExt cx="681600" cy="681600"/>
          </a:xfrm>
        </p:grpSpPr>
        <p:sp>
          <p:nvSpPr>
            <p:cNvPr id="852" name="Google Shape;852;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3" name="Google Shape;853;p87"/>
            <p:cNvPicPr preferRelativeResize="0"/>
            <p:nvPr/>
          </p:nvPicPr>
          <p:blipFill>
            <a:blip r:embed="rId9">
              <a:alphaModFix/>
            </a:blip>
            <a:stretch>
              <a:fillRect/>
            </a:stretch>
          </p:blipFill>
          <p:spPr>
            <a:xfrm>
              <a:off x="10401437" y="2562524"/>
              <a:ext cx="466975" cy="442550"/>
            </a:xfrm>
            <a:prstGeom prst="rect">
              <a:avLst/>
            </a:prstGeom>
            <a:noFill/>
            <a:ln>
              <a:noFill/>
            </a:ln>
          </p:spPr>
        </p:pic>
      </p:grpSp>
      <p:pic>
        <p:nvPicPr>
          <p:cNvPr descr="A person and a child playing in the sand&#10;&#10;Description automatically generated with low confidence" id="854" name="Google Shape;854;p87"/>
          <p:cNvPicPr preferRelativeResize="0"/>
          <p:nvPr/>
        </p:nvPicPr>
        <p:blipFill>
          <a:blip r:embed="rId10">
            <a:alphaModFix/>
          </a:blip>
          <a:stretch>
            <a:fillRect/>
          </a:stretch>
        </p:blipFill>
        <p:spPr>
          <a:xfrm>
            <a:off x="8226088" y="2436533"/>
            <a:ext cx="1358700" cy="10763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88"/>
          <p:cNvSpPr txBox="1"/>
          <p:nvPr>
            <p:ph type="title"/>
          </p:nvPr>
        </p:nvSpPr>
        <p:spPr>
          <a:xfrm>
            <a:off x="740675" y="65925"/>
            <a:ext cx="112380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Look younger longer – avoid aging sun damage </a:t>
            </a:r>
            <a:endParaRPr/>
          </a:p>
        </p:txBody>
      </p:sp>
      <p:sp>
        <p:nvSpPr>
          <p:cNvPr id="861" name="Google Shape;861;p88"/>
          <p:cNvSpPr txBox="1"/>
          <p:nvPr/>
        </p:nvSpPr>
        <p:spPr>
          <a:xfrm>
            <a:off x="98716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motivators for healthy behavior.</a:t>
            </a:r>
            <a:endParaRPr b="1">
              <a:solidFill>
                <a:schemeClr val="accent3"/>
              </a:solidFill>
              <a:latin typeface="Plus Jakarta Sans"/>
              <a:ea typeface="Plus Jakarta Sans"/>
              <a:cs typeface="Plus Jakarta Sans"/>
              <a:sym typeface="Plus Jakarta Sans"/>
            </a:endParaRPr>
          </a:p>
        </p:txBody>
      </p:sp>
      <p:grpSp>
        <p:nvGrpSpPr>
          <p:cNvPr id="862" name="Google Shape;862;p88"/>
          <p:cNvGrpSpPr/>
          <p:nvPr/>
        </p:nvGrpSpPr>
        <p:grpSpPr>
          <a:xfrm>
            <a:off x="10524000" y="2408425"/>
            <a:ext cx="681600" cy="681600"/>
            <a:chOff x="10294125" y="1691525"/>
            <a:chExt cx="681600" cy="681600"/>
          </a:xfrm>
        </p:grpSpPr>
        <p:sp>
          <p:nvSpPr>
            <p:cNvPr id="863" name="Google Shape;863;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4" name="Google Shape;864;p88"/>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65" name="Google Shape;865;p88"/>
          <p:cNvGraphicFramePr/>
          <p:nvPr/>
        </p:nvGraphicFramePr>
        <p:xfrm>
          <a:off x="833263" y="1534125"/>
          <a:ext cx="3000000" cy="3000000"/>
        </p:xfrm>
        <a:graphic>
          <a:graphicData uri="http://schemas.openxmlformats.org/drawingml/2006/table">
            <a:tbl>
              <a:tblPr>
                <a:noFill/>
                <a:tableStyleId>{D510108A-B136-4EF9-ACE7-8EC8DA84DD79}</a:tableStyleId>
              </a:tblPr>
              <a:tblGrid>
                <a:gridCol w="3929225"/>
                <a:gridCol w="3214975"/>
                <a:gridCol w="1963950"/>
              </a:tblGrid>
              <a:tr h="5621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accent3"/>
                    </a:solidFill>
                  </a:tcPr>
                </a:tc>
              </a:tr>
              <a:tr h="1357250">
                <a:tc rowSpan="2">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Like a photo album, your skin keeps a record of your sun exposure. You might not see the effects immediately, but take it from us, they’re lasting. Here are your options for sun-damaged skin.</a:t>
                      </a:r>
                      <a:r>
                        <a:rPr lang="en-US" sz="1300">
                          <a:solidFill>
                            <a:srgbClr val="000000"/>
                          </a:solidFill>
                          <a:latin typeface="Plus Jakarta Sans"/>
                          <a:ea typeface="Plus Jakarta Sans"/>
                          <a:cs typeface="Plus Jakarta Sans"/>
                          <a:sym typeface="Plus Jakarta Sans"/>
                        </a:rPr>
                        <a:t> </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https://healthhub.crestnerhealth.com/skin-health/treatment/treating-aged-or-sun-damaged-skin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224575">
                <a:tc vMerge="1"/>
                <a:tc vMerge="1"/>
                <a:tc vMerge="1"/>
              </a:tr>
              <a:tr h="2229825">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There’s more to skin care than cleansing and moisturizing. You should know your skin, down to every spot and freckle. Keep an eye on changes with regular skin self-exams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https://healthhub.crestnerhealth.com/skin-health/diagnosis/skin-self-exam</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https://healthhub.crestnerhealth.com/skin-health/diagnosis/skin-self-exam?language_content_entity=es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6" name="Google Shape;866;p88"/>
          <p:cNvSpPr txBox="1"/>
          <p:nvPr/>
        </p:nvSpPr>
        <p:spPr>
          <a:xfrm>
            <a:off x="1152700" y="619185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erson and person hugging each other&#10;&#10;Description automatically generated with low confidence" id="867" name="Google Shape;867;p88"/>
          <p:cNvPicPr preferRelativeResize="0"/>
          <p:nvPr/>
        </p:nvPicPr>
        <p:blipFill>
          <a:blip r:embed="rId7">
            <a:alphaModFix/>
          </a:blip>
          <a:stretch>
            <a:fillRect/>
          </a:stretch>
        </p:blipFill>
        <p:spPr>
          <a:xfrm>
            <a:off x="8099387" y="2329107"/>
            <a:ext cx="1675875" cy="1124369"/>
          </a:xfrm>
          <a:prstGeom prst="rect">
            <a:avLst/>
          </a:prstGeom>
          <a:noFill/>
          <a:ln>
            <a:noFill/>
          </a:ln>
        </p:spPr>
      </p:pic>
      <p:pic>
        <p:nvPicPr>
          <p:cNvPr id="868" name="Google Shape;868;p88"/>
          <p:cNvPicPr preferRelativeResize="0"/>
          <p:nvPr/>
        </p:nvPicPr>
        <p:blipFill>
          <a:blip r:embed="rId8">
            <a:alphaModFix/>
          </a:blip>
          <a:stretch>
            <a:fillRect/>
          </a:stretch>
        </p:blipFill>
        <p:spPr>
          <a:xfrm>
            <a:off x="8061025" y="4171050"/>
            <a:ext cx="1752600" cy="116840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graphicFrame>
        <p:nvGraphicFramePr>
          <p:cNvPr id="874" name="Google Shape;874;p89"/>
          <p:cNvGraphicFramePr/>
          <p:nvPr/>
        </p:nvGraphicFramePr>
        <p:xfrm>
          <a:off x="741363" y="1762725"/>
          <a:ext cx="3000000" cy="3000000"/>
        </p:xfrm>
        <a:graphic>
          <a:graphicData uri="http://schemas.openxmlformats.org/drawingml/2006/table">
            <a:tbl>
              <a:tblPr>
                <a:noFill/>
                <a:tableStyleId>{D510108A-B136-4EF9-ACE7-8EC8DA84DD79}</a:tableStyleId>
              </a:tblPr>
              <a:tblGrid>
                <a:gridCol w="3846725"/>
                <a:gridCol w="3301000"/>
                <a:gridCol w="1689550"/>
              </a:tblGrid>
              <a:tr h="4920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Image*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654725">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Not everyone can pick when and how much sun exposure they get. But that doesn’t mean you can’t protect yourself from harmful rays. Start with these tips</a:t>
                      </a:r>
                      <a:endParaRPr sz="13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https://healthhub.crestnerhealth.com/skin-health/prevention/skin-cancer-prevention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https://healthhub.crestnerhealth.com/skin-health/prevention/skin-cancer-prevention?language_content_entity=es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654725">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Adding UV-protective activewear to your outdoor workouts is one of the many steps you can take to prevent skin cancer. Need other tips? We’ve got you covered—literally</a:t>
                      </a:r>
                      <a:endParaRPr sz="1300">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https://healthhub.crestnerhealth.com/skin-health/definition/ultraviolet-uv-radiation-and-your-health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https://healthhub.crestnerhealth.com/skin-health/definition/ultraviolet-uv-radiation-and-your-health?language_content_entity=es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5" name="Google Shape;875;p89"/>
          <p:cNvSpPr txBox="1"/>
          <p:nvPr/>
        </p:nvSpPr>
        <p:spPr>
          <a:xfrm>
            <a:off x="1286400" y="62160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6" name="Google Shape;876;p89"/>
          <p:cNvSpPr txBox="1"/>
          <p:nvPr>
            <p:ph type="title"/>
          </p:nvPr>
        </p:nvSpPr>
        <p:spPr>
          <a:xfrm>
            <a:off x="741364" y="106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Protection tips that help you stay outdoor-ready</a:t>
            </a:r>
            <a:endParaRPr/>
          </a:p>
        </p:txBody>
      </p:sp>
      <p:sp>
        <p:nvSpPr>
          <p:cNvPr id="877" name="Google Shape;877;p89"/>
          <p:cNvSpPr txBox="1"/>
          <p:nvPr/>
        </p:nvSpPr>
        <p:spPr>
          <a:xfrm>
            <a:off x="9878025" y="3352950"/>
            <a:ext cx="19710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A/B testing of your messaging can help you re-use core education content to find the one that resonates with your audience</a:t>
            </a:r>
            <a:endParaRPr b="1">
              <a:solidFill>
                <a:schemeClr val="accent3"/>
              </a:solidFill>
              <a:latin typeface="Plus Jakarta Sans"/>
              <a:ea typeface="Plus Jakarta Sans"/>
              <a:cs typeface="Plus Jakarta Sans"/>
              <a:sym typeface="Plus Jakarta Sans"/>
            </a:endParaRPr>
          </a:p>
        </p:txBody>
      </p:sp>
      <p:grpSp>
        <p:nvGrpSpPr>
          <p:cNvPr id="878" name="Google Shape;878;p89"/>
          <p:cNvGrpSpPr/>
          <p:nvPr/>
        </p:nvGrpSpPr>
        <p:grpSpPr>
          <a:xfrm>
            <a:off x="10522725" y="2671350"/>
            <a:ext cx="681600" cy="681600"/>
            <a:chOff x="10294125" y="2443000"/>
            <a:chExt cx="681600" cy="681600"/>
          </a:xfrm>
        </p:grpSpPr>
        <p:sp>
          <p:nvSpPr>
            <p:cNvPr id="879" name="Google Shape;879;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9"/>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A picture containing footwear, sky, person, outdoor&#10;&#10;Description automatically generated" id="881" name="Google Shape;881;p89"/>
          <p:cNvPicPr preferRelativeResize="0"/>
          <p:nvPr/>
        </p:nvPicPr>
        <p:blipFill>
          <a:blip r:embed="rId8">
            <a:alphaModFix/>
          </a:blip>
          <a:stretch>
            <a:fillRect/>
          </a:stretch>
        </p:blipFill>
        <p:spPr>
          <a:xfrm>
            <a:off x="7923583" y="4423825"/>
            <a:ext cx="1623117" cy="1128050"/>
          </a:xfrm>
          <a:prstGeom prst="rect">
            <a:avLst/>
          </a:prstGeom>
          <a:noFill/>
          <a:ln>
            <a:noFill/>
          </a:ln>
        </p:spPr>
      </p:pic>
      <p:pic>
        <p:nvPicPr>
          <p:cNvPr id="882" name="Google Shape;882;p89"/>
          <p:cNvPicPr preferRelativeResize="0"/>
          <p:nvPr/>
        </p:nvPicPr>
        <p:blipFill>
          <a:blip r:embed="rId9">
            <a:alphaModFix/>
          </a:blip>
          <a:stretch>
            <a:fillRect/>
          </a:stretch>
        </p:blipFill>
        <p:spPr>
          <a:xfrm>
            <a:off x="7889100" y="2635300"/>
            <a:ext cx="1692075" cy="1128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