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2DBE32B-3BF6-4874-B80A-EA00F3CEF037}">
  <a:tblStyle styleId="{B2DBE32B-3BF6-4874-B80A-EA00F3CEF03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D3CAF1DA-68EE-4A1B-9551-7E5DB415E65B}"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fntdata"/><Relationship Id="rId25" Type="http://schemas.openxmlformats.org/officeDocument/2006/relationships/slide" Target="slides/slide18.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2" name="Google Shape;912;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3" name="Google Shape;923;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2" name="Google Shape;9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33c9bce19eb_0_44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33c9bce19eb_0_44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5" name="Google Shape;945;g33c9bce19eb_0_44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4" name="Shape 954"/>
        <p:cNvGrpSpPr/>
        <p:nvPr/>
      </p:nvGrpSpPr>
      <p:grpSpPr>
        <a:xfrm>
          <a:off x="0" y="0"/>
          <a:ext cx="0" cy="0"/>
          <a:chOff x="0" y="0"/>
          <a:chExt cx="0" cy="0"/>
        </a:xfrm>
      </p:grpSpPr>
      <p:sp>
        <p:nvSpPr>
          <p:cNvPr id="955" name="Google Shape;955;g361362f6da9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6" name="Google Shape;956;g361362f6da9_0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7" name="Google Shape;957;g361362f6da9_0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4" name="Shape 964"/>
        <p:cNvGrpSpPr/>
        <p:nvPr/>
      </p:nvGrpSpPr>
      <p:grpSpPr>
        <a:xfrm>
          <a:off x="0" y="0"/>
          <a:ext cx="0" cy="0"/>
          <a:chOff x="0" y="0"/>
          <a:chExt cx="0" cy="0"/>
        </a:xfrm>
      </p:grpSpPr>
      <p:sp>
        <p:nvSpPr>
          <p:cNvPr id="965" name="Google Shape;965;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6" name="Google Shape;966;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7" name="Google Shape;967;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7" name="Shape 977"/>
        <p:cNvGrpSpPr/>
        <p:nvPr/>
      </p:nvGrpSpPr>
      <p:grpSpPr>
        <a:xfrm>
          <a:off x="0" y="0"/>
          <a:ext cx="0" cy="0"/>
          <a:chOff x="0" y="0"/>
          <a:chExt cx="0" cy="0"/>
        </a:xfrm>
      </p:grpSpPr>
      <p:sp>
        <p:nvSpPr>
          <p:cNvPr id="978" name="Google Shape;978;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9" name="Google Shape;979;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0" name="Google Shape;980;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9.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8.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9.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8.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8.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4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1.png"/><Relationship Id="rId4" Type="http://schemas.openxmlformats.org/officeDocument/2006/relationships/hyperlink" Target="https://healthhub.crestnerhealth.com/skin-health/symptoms/sunburn-and-children" TargetMode="External"/><Relationship Id="rId5" Type="http://schemas.openxmlformats.org/officeDocument/2006/relationships/hyperlink" Target="https://healthhub.crestnerhealth.com/skin-health/symptoms/sunburn-and-children?language_content_entity=e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skin-health/prevention/summer-sun-exposure-quiz" TargetMode="External"/><Relationship Id="rId4" Type="http://schemas.openxmlformats.org/officeDocument/2006/relationships/hyperlink" Target="https://healthhub.crestnerhealth.com/skin-health/prevention/what-you-dont-know-about-skin-cancer-can-hurt-you" TargetMode="External"/><Relationship Id="rId5"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5.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44.jp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4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8.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1.png"/><Relationship Id="rId8"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8.png"/><Relationship Id="rId4" Type="http://schemas.openxmlformats.org/officeDocument/2006/relationships/image" Target="../media/image25.png"/><Relationship Id="rId5"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1.png"/><Relationship Id="rId8"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19.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hyperlink" Target="https://healthhub.crestnerhealth.com/skin-health" TargetMode="External"/><Relationship Id="rId9" Type="http://schemas.openxmlformats.org/officeDocument/2006/relationships/image" Target="../media/image26.png"/><Relationship Id="rId5" Type="http://schemas.openxmlformats.org/officeDocument/2006/relationships/hyperlink" Target="https://healthhub.crestnerhealth.com/skin-health/types/3-common-childhood-skin-conditions-no-one-talks-about" TargetMode="External"/><Relationship Id="rId6" Type="http://schemas.openxmlformats.org/officeDocument/2006/relationships/hyperlink" Target="https://healthhub.crestnerhealth.com/skin-health/types/what-do-you-know-about-acne" TargetMode="External"/><Relationship Id="rId7" Type="http://schemas.openxmlformats.org/officeDocument/2006/relationships/image" Target="../media/image14.jpg"/><Relationship Id="rId8"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skin-health/management/managing-atopic-dermatitis-eczema" TargetMode="External"/><Relationship Id="rId4" Type="http://schemas.openxmlformats.org/officeDocument/2006/relationships/hyperlink" Target="https://healthhub.crestnerhealth.com/skin-health/management/managing-atopic-dermatitis-eczema?language_content_entity=es" TargetMode="External"/><Relationship Id="rId9" Type="http://schemas.openxmlformats.org/officeDocument/2006/relationships/image" Target="../media/image34.jpg"/><Relationship Id="rId5" Type="http://schemas.openxmlformats.org/officeDocument/2006/relationships/hyperlink" Target="https://healthhub.crestnerhealth.com/skin-health/types/take-atopic-dermatitis-quiz" TargetMode="External"/><Relationship Id="rId6" Type="http://schemas.openxmlformats.org/officeDocument/2006/relationships/hyperlink" Target="https://healthhub.crestnerhealth.com/skin-health/types/atopic-dermatitis-children" TargetMode="External"/><Relationship Id="rId7" Type="http://schemas.openxmlformats.org/officeDocument/2006/relationships/hyperlink" Target="https://healthhub.crestnerhealth.com/skin-health/types/atopic-dermatitis-children?language_content_entity=es" TargetMode="External"/><Relationship Id="rId8" Type="http://schemas.openxmlformats.org/officeDocument/2006/relationships/image" Target="../media/image21.png"/><Relationship Id="rId11" Type="http://schemas.openxmlformats.org/officeDocument/2006/relationships/image" Target="../media/image32.png"/><Relationship Id="rId10" Type="http://schemas.openxmlformats.org/officeDocument/2006/relationships/image" Target="../media/image3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skin-health/definition/how-much-do-you-know-about-melanoma" TargetMode="External"/><Relationship Id="rId4" Type="http://schemas.openxmlformats.org/officeDocument/2006/relationships/hyperlink" Target="https://healthhub.crestnerhealth.com/skin-health/definition/how-much-do-you-know-about-melanoma?language_content_entity=es" TargetMode="External"/><Relationship Id="rId9" Type="http://schemas.openxmlformats.org/officeDocument/2006/relationships/image" Target="../media/image16.png"/><Relationship Id="rId5" Type="http://schemas.openxmlformats.org/officeDocument/2006/relationships/hyperlink" Target="https://healthhub.crestnerhealth.com/skin-health/diagnosis/melanoma-diagnosis" TargetMode="External"/><Relationship Id="rId6" Type="http://schemas.openxmlformats.org/officeDocument/2006/relationships/hyperlink" Target="https://healthhub.crestnerhealth.com/skin-health/diagnosis/melanoma-diagnosis?language_content_entity=es" TargetMode="External"/><Relationship Id="rId7" Type="http://schemas.openxmlformats.org/officeDocument/2006/relationships/hyperlink" Target="https://healthhub.crestnerhealth.com/skin-health/diagnosis/melanoma-newly-diagnosed" TargetMode="External"/><Relationship Id="rId8" Type="http://schemas.openxmlformats.org/officeDocument/2006/relationships/hyperlink" Target="https://healthhub.crestnerhealth.com/skin-health/diagnosis/melanoma-newly-diagnosed?language_content_entity=es" TargetMode="External"/><Relationship Id="rId11" Type="http://schemas.openxmlformats.org/officeDocument/2006/relationships/image" Target="../media/image41.jpg"/><Relationship Id="rId10" Type="http://schemas.openxmlformats.org/officeDocument/2006/relationships/image" Target="../media/image36.jpg"/><Relationship Id="rId12" Type="http://schemas.openxmlformats.org/officeDocument/2006/relationships/image" Target="../media/image3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skin-health/prevention/skin-self-exam" TargetMode="External"/><Relationship Id="rId4" Type="http://schemas.openxmlformats.org/officeDocument/2006/relationships/hyperlink" Target="https://healthhub.crestnerhealth.com/skin-health/prevention/skin-self-exam?language_content_entity=es" TargetMode="External"/><Relationship Id="rId9" Type="http://schemas.openxmlformats.org/officeDocument/2006/relationships/image" Target="../media/image39.png"/><Relationship Id="rId5" Type="http://schemas.openxmlformats.org/officeDocument/2006/relationships/hyperlink" Target="https://healthhub.crestnerhealth.com/skin-health/prevention/skin-cancer-prevention" TargetMode="External"/><Relationship Id="rId6" Type="http://schemas.openxmlformats.org/officeDocument/2006/relationships/hyperlink" Target="https://healthhub.crestnerhealth.com/skin-health/prevention/skin-cancer-prevention?language_content_entity=es" TargetMode="External"/><Relationship Id="rId7" Type="http://schemas.openxmlformats.org/officeDocument/2006/relationships/image" Target="../media/image21.png"/><Relationship Id="rId8"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title="GettyImages-140890717.jpg"/>
          <p:cNvPicPr preferRelativeResize="0"/>
          <p:nvPr/>
        </p:nvPicPr>
        <p:blipFill rotWithShape="1">
          <a:blip r:embed="rId4">
            <a:alphaModFix/>
          </a:blip>
          <a:srcRect b="0" l="22603" r="10681" t="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Healthy Skin and Sun Safety</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title="GettyImages-112181039.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skin health-related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261050" y="3588875"/>
            <a:ext cx="2691900" cy="217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Healthy Skin -</a:t>
            </a:r>
            <a:br>
              <a:rPr b="1" lang="en-US" sz="1500">
                <a:solidFill>
                  <a:srgbClr val="FFFFFF"/>
                </a:solidFill>
                <a:latin typeface="Plus Jakarta Sans"/>
                <a:ea typeface="Plus Jakarta Sans"/>
                <a:cs typeface="Plus Jakarta Sans"/>
                <a:sym typeface="Plus Jakarta Sans"/>
              </a:rPr>
            </a:br>
            <a:r>
              <a:rPr b="1" lang="en-US" sz="1500">
                <a:solidFill>
                  <a:srgbClr val="FFFFFF"/>
                </a:solidFill>
                <a:latin typeface="Plus Jakarta Sans"/>
                <a:ea typeface="Plus Jakarta Sans"/>
                <a:cs typeface="Plus Jakarta Sans"/>
                <a:sym typeface="Plus Jakarta Sans"/>
              </a:rPr>
              <a:t>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Skin health</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Dermatology</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Dermatologist</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Skin cancer</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D</a:t>
            </a:r>
            <a:r>
              <a:rPr lang="en-US" sz="1100">
                <a:solidFill>
                  <a:srgbClr val="FFFFFF"/>
                </a:solidFill>
                <a:latin typeface="Plus Jakarta Sans"/>
                <a:ea typeface="Plus Jakarta Sans"/>
                <a:cs typeface="Plus Jakarta Sans"/>
                <a:sym typeface="Plus Jakarta Sans"/>
              </a:rPr>
              <a:t>ermatologist</a:t>
            </a:r>
            <a:r>
              <a:rPr lang="en-US" sz="1100">
                <a:solidFill>
                  <a:srgbClr val="FFFFFF"/>
                </a:solidFill>
                <a:latin typeface="Plus Jakarta Sans"/>
                <a:ea typeface="Plus Jakarta Sans"/>
                <a:cs typeface="Plus Jakarta Sans"/>
                <a:sym typeface="Plus Jakarta Sans"/>
              </a:rPr>
              <a:t>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Skin cancer symptoms</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What does skin cancer look like</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5" name="Google Shape;905;p91"/>
          <p:cNvGrpSpPr/>
          <p:nvPr/>
        </p:nvGrpSpPr>
        <p:grpSpPr>
          <a:xfrm>
            <a:off x="10219200" y="2637025"/>
            <a:ext cx="681600" cy="681600"/>
            <a:chOff x="10294125" y="1691525"/>
            <a:chExt cx="681600" cy="681600"/>
          </a:xfrm>
        </p:grpSpPr>
        <p:sp>
          <p:nvSpPr>
            <p:cNvPr id="906" name="Google Shape;906;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7" name="Google Shape;907;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8" name="Google Shape;908;p91"/>
          <p:cNvSpPr txBox="1"/>
          <p:nvPr>
            <p:ph idx="2" type="body"/>
          </p:nvPr>
        </p:nvSpPr>
        <p:spPr>
          <a:xfrm>
            <a:off x="723900" y="1426325"/>
            <a:ext cx="8019600" cy="4972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Don’t Let These Sunscreen Myths Burn You This Summer</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Miss a spot when smearing on sunscreen, and you might end up with a small burn. Leave a gap in your knowledge about sunscreen labels, however, and you may face more serious consequences.</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After all, the right sunscreen can serve as a crucial tool in the battle against skin cancer, aging, and burning. Labels can guide you to the best product. But research shows many people don’t know how to read them. Here’s five common myths about sunscreen—and the truth behind them.</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Higher SPF means you can stay outside longer.</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Truth: SPF doesn’t tell you how long you can be in the sun; it tells you how much UVB radiation is being blocked. For example, SPF 45 means your skin is protected from 45 times more UVB rays than if you wore no sunscreen at all. But how quickly you burn still depends on the sun’s intensity, which changes throughout the day and by location. UV levels are highest around midday and in places closer to the equator.</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Kids are especially sensitive to UV damage, and bad burns can raise their risk for skin cancer later in life. Learn how to prevent and treat </a:t>
            </a:r>
            <a:r>
              <a:rPr i="1" lang="en-US" sz="1200" u="sng">
                <a:solidFill>
                  <a:schemeClr val="dk2"/>
                </a:solidFill>
                <a:latin typeface="Plus Jakarta Sans"/>
                <a:ea typeface="Plus Jakarta Sans"/>
                <a:cs typeface="Plus Jakarta Sans"/>
                <a:sym typeface="Plus Jakarta Sans"/>
                <a:hlinkClick r:id="rId4">
                  <a:extLst>
                    <a:ext uri="{A12FA001-AC4F-418D-AE19-62706E023703}">
                      <ahyp:hlinkClr val="tx"/>
                    </a:ext>
                  </a:extLst>
                </a:hlinkClick>
              </a:rPr>
              <a:t>sunburns in children</a:t>
            </a:r>
            <a:r>
              <a:rPr lang="en-US" sz="1200">
                <a:solidFill>
                  <a:srgbClr val="000000"/>
                </a:solidFill>
                <a:latin typeface="Plus Jakarta Sans"/>
                <a:ea typeface="Plus Jakarta Sans"/>
                <a:cs typeface="Plus Jakarta Sans"/>
                <a:sym typeface="Plus Jakarta Sans"/>
              </a:rPr>
              <a:t>. (Also available in </a:t>
            </a:r>
            <a:r>
              <a:rPr i="1" lang="en-US" sz="1200" u="sng">
                <a:solidFill>
                  <a:schemeClr val="dk2"/>
                </a:solidFill>
                <a:latin typeface="Plus Jakarta Sans"/>
                <a:ea typeface="Plus Jakarta Sans"/>
                <a:cs typeface="Plus Jakarta Sans"/>
                <a:sym typeface="Plus Jakarta Sans"/>
                <a:hlinkClick r:id="rId5">
                  <a:extLst>
                    <a:ext uri="{A12FA001-AC4F-418D-AE19-62706E023703}">
                      <ahyp:hlinkClr val="tx"/>
                    </a:ext>
                  </a:extLst>
                </a:hlinkClick>
              </a:rPr>
              <a:t>Spanish</a:t>
            </a:r>
            <a:r>
              <a:rPr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SPF 15 is the best choice.</a:t>
            </a:r>
            <a:endParaRPr b="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Truth: While SPF 15 sunscreen is the lowest number allowed by the FDA, it only blocks about 93% of UVB rays. The American Academy of Dermatology recommends using at least SPF 30, which blocks 97%.</a:t>
            </a:r>
            <a:endParaRPr i="1" sz="12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92"/>
          <p:cNvSpPr txBox="1"/>
          <p:nvPr>
            <p:ph type="title"/>
          </p:nvPr>
        </p:nvSpPr>
        <p:spPr>
          <a:xfrm>
            <a:off x="739950" y="169150"/>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5" name="Google Shape;915;p92"/>
          <p:cNvSpPr txBox="1"/>
          <p:nvPr>
            <p:ph idx="2" type="body"/>
          </p:nvPr>
        </p:nvSpPr>
        <p:spPr>
          <a:xfrm>
            <a:off x="723900" y="1459200"/>
            <a:ext cx="7853400" cy="42168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One application lasts all day.</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Truth:</a:t>
            </a:r>
            <a:r>
              <a:rPr lang="en-US" sz="1200">
                <a:solidFill>
                  <a:srgbClr val="000000"/>
                </a:solidFill>
                <a:latin typeface="Plus Jakarta Sans"/>
                <a:ea typeface="Plus Jakarta Sans"/>
                <a:cs typeface="Plus Jakarta Sans"/>
                <a:sym typeface="Plus Jakarta Sans"/>
              </a:rPr>
              <a:t> No matter which SPF you choose, reapply at least every two hours. Brands labeled “water-resistant” last through 40 or 80 minutes of swimming or sweating. The label will state how long it’s effective. But no sunscreen is waterproof. You should reapply after you get out of the pool or finish a workout.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Sun exposure adds up over time. Find out if you’re doing enough to protect your skin with </a:t>
            </a:r>
            <a:r>
              <a:rPr i="1" lang="en-US" sz="1200" u="sng">
                <a:solidFill>
                  <a:schemeClr val="dk2"/>
                </a:solidFill>
                <a:latin typeface="Plus Jakarta Sans"/>
                <a:ea typeface="Plus Jakarta Sans"/>
                <a:cs typeface="Plus Jakarta Sans"/>
                <a:sym typeface="Plus Jakarta Sans"/>
                <a:hlinkClick r:id="rId3">
                  <a:extLst>
                    <a:ext uri="{A12FA001-AC4F-418D-AE19-62706E023703}">
                      <ahyp:hlinkClr val="tx"/>
                    </a:ext>
                  </a:extLst>
                </a:hlinkClick>
              </a:rPr>
              <a:t>this quick quiz</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SPF tells you how well sunscreen protects against skin aging.</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Truth:</a:t>
            </a:r>
            <a:r>
              <a:rPr lang="en-US" sz="1200">
                <a:solidFill>
                  <a:srgbClr val="000000"/>
                </a:solidFill>
                <a:latin typeface="Plus Jakarta Sans"/>
                <a:ea typeface="Plus Jakarta Sans"/>
                <a:cs typeface="Plus Jakarta Sans"/>
                <a:sym typeface="Plus Jakarta Sans"/>
              </a:rPr>
              <a:t> SPF gauges protection against burning UVB rays. But it’s UVA rays that cause wrinkles, age spots, and other signs of getting older. Make sure you choose a product labeled “broad spectrum.” This means it filters out both UVA and UVB rays. The benefit goes beyond appearance, as both types of rays contribute to skin cancer.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Myth: A thin layer of sunscreen will suffice.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Truth:</a:t>
            </a:r>
            <a:r>
              <a:rPr lang="en-US" sz="1200">
                <a:solidFill>
                  <a:srgbClr val="000000"/>
                </a:solidFill>
                <a:latin typeface="Plus Jakarta Sans"/>
                <a:ea typeface="Plus Jakarta Sans"/>
                <a:cs typeface="Plus Jakarta Sans"/>
                <a:sym typeface="Plus Jakarta Sans"/>
              </a:rPr>
              <a:t> Getting the amount of protection advertised on the label requires a generous coating. You should use about an ounce to cover your body—enough to fill a shot glass.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Sunscreen myths are only part of the problem. </a:t>
            </a:r>
            <a:r>
              <a:rPr i="1" lang="en-US" sz="1200" u="sng">
                <a:solidFill>
                  <a:schemeClr val="dk2"/>
                </a:solidFill>
                <a:latin typeface="Plus Jakarta Sans"/>
                <a:ea typeface="Plus Jakarta Sans"/>
                <a:cs typeface="Plus Jakarta Sans"/>
                <a:sym typeface="Plus Jakarta Sans"/>
                <a:hlinkClick r:id="rId4">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to find out what people still get wrong about skin cancer and sun safety. </a:t>
            </a:r>
            <a:endParaRPr sz="1200">
              <a:solidFill>
                <a:srgbClr val="000000"/>
              </a:solidFill>
              <a:latin typeface="Plus Jakarta Sans"/>
              <a:ea typeface="Plus Jakarta Sans"/>
              <a:cs typeface="Plus Jakarta Sans"/>
              <a:sym typeface="Plus Jakarta Sans"/>
            </a:endParaRPr>
          </a:p>
        </p:txBody>
      </p:sp>
      <p:grpSp>
        <p:nvGrpSpPr>
          <p:cNvPr id="916" name="Google Shape;916;p92"/>
          <p:cNvGrpSpPr/>
          <p:nvPr/>
        </p:nvGrpSpPr>
        <p:grpSpPr>
          <a:xfrm>
            <a:off x="10452625" y="2411775"/>
            <a:ext cx="681600" cy="681600"/>
            <a:chOff x="10294125" y="2443000"/>
            <a:chExt cx="681600" cy="681600"/>
          </a:xfrm>
        </p:grpSpPr>
        <p:sp>
          <p:nvSpPr>
            <p:cNvPr id="917" name="Google Shape;917;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8" name="Google Shape;918;p9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19" name="Google Shape;919;p92"/>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Skin health infographic</a:t>
            </a:r>
            <a:endParaRPr/>
          </a:p>
        </p:txBody>
      </p:sp>
      <p:sp>
        <p:nvSpPr>
          <p:cNvPr id="926" name="Google Shape;926;p93"/>
          <p:cNvSpPr txBox="1"/>
          <p:nvPr>
            <p:ph idx="1" type="body"/>
          </p:nvPr>
        </p:nvSpPr>
        <p:spPr>
          <a:xfrm>
            <a:off x="740675" y="147217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healthy skin.</a:t>
            </a:r>
            <a:endParaRPr/>
          </a:p>
        </p:txBody>
      </p:sp>
      <p:pic>
        <p:nvPicPr>
          <p:cNvPr id="927" name="Google Shape;927;p93" title="Skin Infographic.png"/>
          <p:cNvPicPr preferRelativeResize="0"/>
          <p:nvPr>
            <p:ph idx="2" type="pic"/>
          </p:nvPr>
        </p:nvPicPr>
        <p:blipFill rotWithShape="1">
          <a:blip r:embed="rId3">
            <a:alphaModFix/>
          </a:blip>
          <a:srcRect b="4187" l="0" r="0" t="4178"/>
          <a:stretch/>
        </p:blipFill>
        <p:spPr>
          <a:xfrm>
            <a:off x="5976150" y="1872375"/>
            <a:ext cx="5027699" cy="3261902"/>
          </a:xfrm>
          <a:prstGeom prst="rect">
            <a:avLst/>
          </a:prstGeom>
        </p:spPr>
      </p:pic>
      <p:sp>
        <p:nvSpPr>
          <p:cNvPr id="928" name="Google Shape;928;p93"/>
          <p:cNvSpPr txBox="1"/>
          <p:nvPr>
            <p:ph idx="3" type="body"/>
          </p:nvPr>
        </p:nvSpPr>
        <p:spPr>
          <a:xfrm>
            <a:off x="740675" y="2538225"/>
            <a:ext cx="4762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Using Sunscreen Safely</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pic>
        <p:nvPicPr>
          <p:cNvPr id="934" name="Google Shape;934;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5" name="Google Shape;935;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6" name="Google Shape;936;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8" name="Google Shape;938;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39" name="Google Shape;939;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0" name="Google Shape;940;p94"/>
          <p:cNvSpPr txBox="1"/>
          <p:nvPr>
            <p:ph idx="1" type="body"/>
          </p:nvPr>
        </p:nvSpPr>
        <p:spPr>
          <a:xfrm>
            <a:off x="723900" y="3102650"/>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1" name="Google Shape;941;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pic>
        <p:nvPicPr>
          <p:cNvPr id="947" name="Google Shape;947;p95"/>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48" name="Google Shape;948;p95"/>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49" name="Google Shape;949;p95"/>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50" name="Google Shape;950;p95"/>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51" name="Google Shape;951;p95"/>
          <p:cNvGrpSpPr/>
          <p:nvPr/>
        </p:nvGrpSpPr>
        <p:grpSpPr>
          <a:xfrm>
            <a:off x="2657375" y="3637800"/>
            <a:ext cx="681600" cy="681600"/>
            <a:chOff x="10294125" y="1691525"/>
            <a:chExt cx="681600" cy="681600"/>
          </a:xfrm>
        </p:grpSpPr>
        <p:sp>
          <p:nvSpPr>
            <p:cNvPr id="952" name="Google Shape;952;p95"/>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3" name="Google Shape;953;p95"/>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id="959" name="Google Shape;959;p96"/>
          <p:cNvSpPr txBox="1"/>
          <p:nvPr>
            <p:ph idx="3"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60" name="Google Shape;960;p96"/>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61" name="Google Shape;961;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62" name="Google Shape;962;p96"/>
          <p:cNvPicPr preferRelativeResize="0"/>
          <p:nvPr>
            <p:ph idx="2" type="pic"/>
          </p:nvPr>
        </p:nvPicPr>
        <p:blipFill rotWithShape="1">
          <a:blip r:embed="rId3">
            <a:alphaModFix/>
          </a:blip>
          <a:srcRect b="1409" l="0" r="0" t="1409"/>
          <a:stretch/>
        </p:blipFill>
        <p:spPr>
          <a:xfrm>
            <a:off x="5976150" y="1872375"/>
            <a:ext cx="5027702" cy="3261900"/>
          </a:xfrm>
          <a:prstGeom prst="rect">
            <a:avLst/>
          </a:prstGeom>
        </p:spPr>
      </p:pic>
      <p:sp>
        <p:nvSpPr>
          <p:cNvPr id="963" name="Google Shape;963;p96"/>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8" name="Shape 968"/>
        <p:cNvGrpSpPr/>
        <p:nvPr/>
      </p:nvGrpSpPr>
      <p:grpSpPr>
        <a:xfrm>
          <a:off x="0" y="0"/>
          <a:ext cx="0" cy="0"/>
          <a:chOff x="0" y="0"/>
          <a:chExt cx="0" cy="0"/>
        </a:xfrm>
      </p:grpSpPr>
      <p:sp>
        <p:nvSpPr>
          <p:cNvPr id="969" name="Google Shape;969;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70" name="Google Shape;970;p97"/>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71" name="Google Shape;971;p97"/>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Skin</a:t>
            </a:r>
            <a:endParaRPr/>
          </a:p>
        </p:txBody>
      </p:sp>
      <p:sp>
        <p:nvSpPr>
          <p:cNvPr id="972" name="Google Shape;972;p97"/>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Jul</a:t>
            </a:r>
            <a:endParaRPr/>
          </a:p>
        </p:txBody>
      </p:sp>
      <p:sp>
        <p:nvSpPr>
          <p:cNvPr id="973" name="Google Shape;973;p97"/>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Aug</a:t>
            </a:r>
            <a:endParaRPr/>
          </a:p>
        </p:txBody>
      </p:sp>
      <p:sp>
        <p:nvSpPr>
          <p:cNvPr id="974" name="Google Shape;974;p97"/>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Sep</a:t>
            </a:r>
            <a:endParaRPr/>
          </a:p>
        </p:txBody>
      </p:sp>
      <p:sp>
        <p:nvSpPr>
          <p:cNvPr id="975" name="Google Shape;975;p97"/>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Vision</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76" name="Google Shape;976;p97"/>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Coping with Stress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9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83" name="Google Shape;983;p9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84" name="Google Shape;984;p9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85" name="Google Shape;985;p98"/>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86" name="Google Shape;986;p98"/>
          <p:cNvGrpSpPr/>
          <p:nvPr/>
        </p:nvGrpSpPr>
        <p:grpSpPr>
          <a:xfrm>
            <a:off x="9827386" y="1055500"/>
            <a:ext cx="612622" cy="612000"/>
            <a:chOff x="10134200" y="974025"/>
            <a:chExt cx="681600" cy="612000"/>
          </a:xfrm>
        </p:grpSpPr>
        <p:sp>
          <p:nvSpPr>
            <p:cNvPr id="987" name="Google Shape;987;p9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8" name="Google Shape;988;p98"/>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89" name="Google Shape;989;p98"/>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90" name="Google Shape;990;p98"/>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91" name="Google Shape;991;p98"/>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92" name="Google Shape;992;p98"/>
          <p:cNvGraphicFramePr/>
          <p:nvPr/>
        </p:nvGraphicFramePr>
        <p:xfrm>
          <a:off x="7463850" y="3142450"/>
          <a:ext cx="3000000" cy="3000000"/>
        </p:xfrm>
        <a:graphic>
          <a:graphicData uri="http://schemas.openxmlformats.org/drawingml/2006/table">
            <a:tbl>
              <a:tblPr>
                <a:noFill/>
                <a:tableStyleId>{B2DBE32B-3BF6-4874-B80A-EA00F3CEF037}</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title="Excema.png"/>
          <p:cNvPicPr preferRelativeResize="0"/>
          <p:nvPr>
            <p:ph idx="2" type="pic"/>
          </p:nvPr>
        </p:nvPicPr>
        <p:blipFill rotWithShape="1">
          <a:blip r:embed="rId3">
            <a:alphaModFix/>
          </a:blip>
          <a:srcRect b="622" l="0" r="0" t="631"/>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healthy skin.</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skin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Skin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463850" y="3142450"/>
          <a:ext cx="3000000" cy="3000000"/>
        </p:xfrm>
        <a:graphic>
          <a:graphicData uri="http://schemas.openxmlformats.org/drawingml/2006/table">
            <a:tbl>
              <a:tblPr>
                <a:noFill/>
                <a:tableStyleId>{B2DBE32B-3BF6-4874-B80A-EA00F3CEF037}</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Common skin conditions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{D3CAF1DA-68EE-4A1B-9551-7E5DB415E65B}</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Acne? Rosacea? A rash with a grudge? Whatever’s going on, this page is your starting point for all things skin.</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a:t>
                      </a:r>
                      <a:r>
                        <a:rPr b="1" lang="en-US" sz="1200">
                          <a:solidFill>
                            <a:srgbClr val="FF0000"/>
                          </a:solidFill>
                          <a:latin typeface="Times New Roman"/>
                          <a:ea typeface="Times New Roman"/>
                          <a:cs typeface="Times New Roman"/>
                          <a:sym typeface="Times New Roman"/>
                        </a:rPr>
                        <a:t> </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Your little one’s skin may not always be cute or camera-ready—and that’s OK. Learn the truth about common childhood skin conditions no one talks about.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https://healthhub.crestnerhealth.com/skin-health/types/3-common-childhood-skin-conditions-no-one-talks-about</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Acne is more than a bad skin day. Take this quiz to see what’s fact, what’s fiction, and what could help.</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https://healthhub.crestnerhealth.com/skin-health/types/what-do-you-know-about-acne</a:t>
                      </a:r>
                      <a:r>
                        <a:rPr lang="en-US" sz="1100" u="sng">
                          <a:solidFill>
                            <a:srgbClr val="132D77"/>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smiling daughter applying moisturizer to father in bathroom - man skincare lotion stock pictures, royalty-free photos &amp; images" id="838" name="Google Shape;838;p86"/>
          <p:cNvPicPr preferRelativeResize="0"/>
          <p:nvPr/>
        </p:nvPicPr>
        <p:blipFill>
          <a:blip r:embed="rId7">
            <a:alphaModFix/>
          </a:blip>
          <a:stretch>
            <a:fillRect/>
          </a:stretch>
        </p:blipFill>
        <p:spPr>
          <a:xfrm>
            <a:off x="7965600" y="1378300"/>
            <a:ext cx="1986300" cy="1325719"/>
          </a:xfrm>
          <a:prstGeom prst="rect">
            <a:avLst/>
          </a:prstGeom>
          <a:noFill/>
          <a:ln>
            <a:noFill/>
          </a:ln>
        </p:spPr>
      </p:pic>
      <p:pic>
        <p:nvPicPr>
          <p:cNvPr descr="A child looking at a mirror&#10;&#10;AI-generated content may be incorrect." id="839" name="Google Shape;839;p86"/>
          <p:cNvPicPr preferRelativeResize="0"/>
          <p:nvPr/>
        </p:nvPicPr>
        <p:blipFill>
          <a:blip r:embed="rId8">
            <a:alphaModFix/>
          </a:blip>
          <a:stretch>
            <a:fillRect/>
          </a:stretch>
        </p:blipFill>
        <p:spPr>
          <a:xfrm>
            <a:off x="7965600" y="3067375"/>
            <a:ext cx="1986299" cy="1319726"/>
          </a:xfrm>
          <a:prstGeom prst="rect">
            <a:avLst/>
          </a:prstGeom>
          <a:noFill/>
          <a:ln>
            <a:noFill/>
          </a:ln>
        </p:spPr>
      </p:pic>
      <p:pic>
        <p:nvPicPr>
          <p:cNvPr descr="A person holding her hand to her face&#10;&#10;AI-generated content may be incorrect." id="840" name="Google Shape;840;p86"/>
          <p:cNvPicPr preferRelativeResize="0"/>
          <p:nvPr/>
        </p:nvPicPr>
        <p:blipFill>
          <a:blip r:embed="rId9">
            <a:alphaModFix/>
          </a:blip>
          <a:stretch>
            <a:fillRect/>
          </a:stretch>
        </p:blipFill>
        <p:spPr>
          <a:xfrm>
            <a:off x="7965600" y="4750450"/>
            <a:ext cx="1986300" cy="131838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{D3CAF1DA-68EE-4A1B-9551-7E5DB415E65B}</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 rash by any other name still itches. Learn how to ease eczema (atopic dermatitis) flare-ups and keep them from coming back.</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https://healthhub.crestnerhealth.com/skin-health/management/managing-atopic-dermatitis-eczema</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https://healthhub.crestnerhealth.com/skin-health/management/managing-atopic-dermatitis-eczema?language_content_entity=es</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marR="0" rtl="0" algn="l">
                        <a:lnSpc>
                          <a:spcPct val="100000"/>
                        </a:lnSpc>
                        <a:spcBef>
                          <a:spcPts val="0"/>
                        </a:spcBef>
                        <a:spcAft>
                          <a:spcPts val="0"/>
                        </a:spcAft>
                        <a:buNone/>
                      </a:pPr>
                      <a:r>
                        <a:rPr lang="en-US" sz="1100">
                          <a:latin typeface="Plus Jakarta Sans"/>
                          <a:ea typeface="Plus Jakarta Sans"/>
                          <a:cs typeface="Plus Jakarta Sans"/>
                          <a:sym typeface="Plus Jakarta Sans"/>
                        </a:rPr>
                        <a:t>Heard of eczema? Meet its medical name: atopic dermatitis. Take this short quiz to learn what it is—and what it isn’t.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https://healthhub.crestnerhealth.com/skin-health/types/take-atopic-dermatitis-quiz</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child’s rash just won’t quit, it could be atopic dermatitis. Here’s how to spot it, treat it, and keep flare-ups in check.</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https://healthhub.crestnerhealth.com/skin-health/types/atopic-dermatitis-children</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https://healthhub.crestnerhealth.com/skin-health/types/atopic-dermatitis-children?language_content_entity=es</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Eczema</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descr="woman taking care of her skin. young woman in bathroom applying cream. - applying lotion after shower stock pictures, royalty-free photos &amp; images" id="853" name="Google Shape;853;p87"/>
          <p:cNvPicPr preferRelativeResize="0"/>
          <p:nvPr/>
        </p:nvPicPr>
        <p:blipFill>
          <a:blip r:embed="rId9">
            <a:alphaModFix/>
          </a:blip>
          <a:stretch>
            <a:fillRect/>
          </a:stretch>
        </p:blipFill>
        <p:spPr>
          <a:xfrm>
            <a:off x="7984113" y="1471250"/>
            <a:ext cx="1962187" cy="1308125"/>
          </a:xfrm>
          <a:prstGeom prst="rect">
            <a:avLst/>
          </a:prstGeom>
          <a:noFill/>
          <a:ln>
            <a:noFill/>
          </a:ln>
        </p:spPr>
      </p:pic>
      <p:pic>
        <p:nvPicPr>
          <p:cNvPr descr="man at a dermatologist's office - doctor looking at man skin stock pictures, royalty-free photos &amp; images" id="854" name="Google Shape;854;p87"/>
          <p:cNvPicPr preferRelativeResize="0"/>
          <p:nvPr/>
        </p:nvPicPr>
        <p:blipFill>
          <a:blip r:embed="rId10">
            <a:alphaModFix/>
          </a:blip>
          <a:stretch>
            <a:fillRect/>
          </a:stretch>
        </p:blipFill>
        <p:spPr>
          <a:xfrm>
            <a:off x="7984125" y="3216025"/>
            <a:ext cx="1962175" cy="1305292"/>
          </a:xfrm>
          <a:prstGeom prst="rect">
            <a:avLst/>
          </a:prstGeom>
          <a:noFill/>
          <a:ln>
            <a:noFill/>
          </a:ln>
        </p:spPr>
      </p:pic>
      <p:pic>
        <p:nvPicPr>
          <p:cNvPr descr="A person and child on a beach&#10;&#10;AI-generated content may be incorrect." id="855" name="Google Shape;855;p87"/>
          <p:cNvPicPr preferRelativeResize="0"/>
          <p:nvPr/>
        </p:nvPicPr>
        <p:blipFill>
          <a:blip r:embed="rId11">
            <a:alphaModFix/>
          </a:blip>
          <a:stretch>
            <a:fillRect/>
          </a:stretch>
        </p:blipFill>
        <p:spPr>
          <a:xfrm>
            <a:off x="7984125" y="4837138"/>
            <a:ext cx="1962175" cy="1302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graphicFrame>
        <p:nvGraphicFramePr>
          <p:cNvPr id="861" name="Google Shape;861;p88"/>
          <p:cNvGraphicFramePr/>
          <p:nvPr/>
        </p:nvGraphicFramePr>
        <p:xfrm>
          <a:off x="414288" y="647538"/>
          <a:ext cx="3000000" cy="3000000"/>
        </p:xfrm>
        <a:graphic>
          <a:graphicData uri="http://schemas.openxmlformats.org/drawingml/2006/table">
            <a:tbl>
              <a:tblPr>
                <a:noFill/>
                <a:tableStyleId>{D3CAF1DA-68EE-4A1B-9551-7E5DB415E65B}</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 deadliest skin cancer can be easy to miss. Test your melanoma IQ and learn how to protect yourself.</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https://healthhub.crestnerhealth.com/skin-health/definition/how-much-do-you-know-about-melanoma</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https://healthhub.crestnerhealth.com/skin-health/definition/how-much-do-you-know-about-melanoma?language_content_entity=es</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 suspicious mole is just the start. This guide explains each step of a melanoma diagnosis, from exam to biopsy and beyond.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https://healthhub.crestnerhealth.com/skin-health/diagnosis/melanoma-diagnosis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https://healthhub.crestnerhealth.com/skin-health/diagnosis/melanoma-diagnosis?language_content_entity=es</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melanoma just became part of your story, here’s a straightforward look at what comes next and who you’ll meet along the way.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https://healthhub.crestnerhealth.com/skin-health/diagnosis/melanoma-newly-diagnosed</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https://healthhub.crestnerhealth.com/skin-health/diagnosis/melanoma-newly-diagnosed?language_content_entity=es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2" name="Google Shape;86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Melanoma</a:t>
            </a:r>
            <a:endParaRPr/>
          </a:p>
        </p:txBody>
      </p:sp>
      <p:sp>
        <p:nvSpPr>
          <p:cNvPr id="863" name="Google Shape;86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4" name="Google Shape;864;p88"/>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a:t>
            </a:r>
            <a:r>
              <a:rPr b="1" lang="en-US">
                <a:solidFill>
                  <a:schemeClr val="accent3"/>
                </a:solidFill>
                <a:latin typeface="Plus Jakarta Sans"/>
                <a:ea typeface="Plus Jakarta Sans"/>
                <a:cs typeface="Plus Jakarta Sans"/>
                <a:sym typeface="Plus Jakarta Sans"/>
              </a:rPr>
              <a:t>healthhub.crestnerhealth.com</a:t>
            </a:r>
            <a:r>
              <a:rPr b="1" lang="en-US">
                <a:solidFill>
                  <a:schemeClr val="accent3"/>
                </a:solidFill>
                <a:latin typeface="Plus Jakarta Sans"/>
                <a:ea typeface="Plus Jakarta Sans"/>
                <a:cs typeface="Plus Jakarta Sans"/>
                <a:sym typeface="Plus Jakarta Sans"/>
              </a:rPr>
              <a:t>”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761675" y="2704013"/>
            <a:ext cx="681600" cy="681600"/>
            <a:chOff x="10294125" y="2443000"/>
            <a:chExt cx="681600" cy="681600"/>
          </a:xfrm>
        </p:grpSpPr>
        <p:sp>
          <p:nvSpPr>
            <p:cNvPr id="866" name="Google Shape;86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9">
              <a:alphaModFix/>
            </a:blip>
            <a:stretch>
              <a:fillRect/>
            </a:stretch>
          </p:blipFill>
          <p:spPr>
            <a:xfrm>
              <a:off x="10401437" y="2562524"/>
              <a:ext cx="466975" cy="442550"/>
            </a:xfrm>
            <a:prstGeom prst="rect">
              <a:avLst/>
            </a:prstGeom>
            <a:noFill/>
            <a:ln>
              <a:noFill/>
            </a:ln>
          </p:spPr>
        </p:pic>
      </p:grpSp>
      <p:pic>
        <p:nvPicPr>
          <p:cNvPr descr="mature woman applying suntan lotion - applying sunscreen stock pictures, royalty-free photos &amp; images" id="868" name="Google Shape;868;p88"/>
          <p:cNvPicPr preferRelativeResize="0"/>
          <p:nvPr/>
        </p:nvPicPr>
        <p:blipFill>
          <a:blip r:embed="rId10">
            <a:alphaModFix/>
          </a:blip>
          <a:stretch>
            <a:fillRect/>
          </a:stretch>
        </p:blipFill>
        <p:spPr>
          <a:xfrm>
            <a:off x="8013678" y="1373575"/>
            <a:ext cx="1895246" cy="1262100"/>
          </a:xfrm>
          <a:prstGeom prst="rect">
            <a:avLst/>
          </a:prstGeom>
          <a:noFill/>
          <a:ln>
            <a:noFill/>
          </a:ln>
        </p:spPr>
      </p:pic>
      <p:pic>
        <p:nvPicPr>
          <p:cNvPr descr="Magnifying Glass Focusing Sunlight" id="869" name="Google Shape;869;p88"/>
          <p:cNvPicPr preferRelativeResize="0"/>
          <p:nvPr/>
        </p:nvPicPr>
        <p:blipFill>
          <a:blip r:embed="rId11">
            <a:alphaModFix/>
          </a:blip>
          <a:stretch>
            <a:fillRect/>
          </a:stretch>
        </p:blipFill>
        <p:spPr>
          <a:xfrm>
            <a:off x="8013675" y="3063625"/>
            <a:ext cx="1895250" cy="1262173"/>
          </a:xfrm>
          <a:prstGeom prst="rect">
            <a:avLst/>
          </a:prstGeom>
          <a:noFill/>
          <a:ln>
            <a:noFill/>
          </a:ln>
        </p:spPr>
      </p:pic>
      <p:pic>
        <p:nvPicPr>
          <p:cNvPr descr="A hand holding a purple ribbon&#10;&#10;AI-generated content may be incorrect." id="870" name="Google Shape;870;p88"/>
          <p:cNvPicPr preferRelativeResize="0"/>
          <p:nvPr/>
        </p:nvPicPr>
        <p:blipFill>
          <a:blip r:embed="rId12">
            <a:alphaModFix/>
          </a:blip>
          <a:stretch>
            <a:fillRect/>
          </a:stretch>
        </p:blipFill>
        <p:spPr>
          <a:xfrm>
            <a:off x="8013675" y="4931486"/>
            <a:ext cx="1895250" cy="10707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graphicFrame>
        <p:nvGraphicFramePr>
          <p:cNvPr id="876" name="Google Shape;876;p89"/>
          <p:cNvGraphicFramePr/>
          <p:nvPr/>
        </p:nvGraphicFramePr>
        <p:xfrm>
          <a:off x="414288" y="647538"/>
          <a:ext cx="3000000" cy="3000000"/>
        </p:xfrm>
        <a:graphic>
          <a:graphicData uri="http://schemas.openxmlformats.org/drawingml/2006/table">
            <a:tbl>
              <a:tblPr>
                <a:noFill/>
                <a:tableStyleId>{D3CAF1DA-68EE-4A1B-9551-7E5DB415E65B}</a:tableStyleId>
              </a:tblPr>
              <a:tblGrid>
                <a:gridCol w="3964725"/>
                <a:gridCol w="3530425"/>
                <a:gridCol w="2103500"/>
              </a:tblGrid>
              <a:tr h="6535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3305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 know your skin best. That’s why regular self-checks are one of the smartest ways to spot skin cancer early. This step-by-step guide walks you through what to look for.</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https://healthhub.crestnerhealth.com/skin-health/prevention/skin-self-exam</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https://healthhub.crestnerhealth.com/skin-health/prevention/skin-self-exam?language_content_entity=es</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3305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Sunshine is great. Sun damage? Not so much. Follow these skin cancer prevention tips so you can enjoy the outdoors without paying for it later.</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https://healthhub.crestnerhealth.com/skin-health/prevention/skin-cancer-prevention</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https://healthhub.crestnerhealth.com/skin-health/prevention/skin-cancer-prevention?language_content_entity=es</a:t>
                      </a:r>
                      <a:r>
                        <a:rPr lang="en-US" sz="1200">
                          <a:latin typeface="Times New Roman"/>
                          <a:ea typeface="Times New Roman"/>
                          <a:cs typeface="Times New Roman"/>
                          <a:sym typeface="Times New Roman"/>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77" name="Google Shape;877;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Skin cancer prevention</a:t>
            </a:r>
            <a:endParaRPr/>
          </a:p>
        </p:txBody>
      </p:sp>
      <p:sp>
        <p:nvSpPr>
          <p:cNvPr id="878" name="Google Shape;87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9" name="Google Shape;879;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0" name="Google Shape;880;p89"/>
          <p:cNvGrpSpPr/>
          <p:nvPr/>
        </p:nvGrpSpPr>
        <p:grpSpPr>
          <a:xfrm>
            <a:off x="10752600" y="2730513"/>
            <a:ext cx="681600" cy="681600"/>
            <a:chOff x="10294125" y="1691525"/>
            <a:chExt cx="681600" cy="681600"/>
          </a:xfrm>
        </p:grpSpPr>
        <p:sp>
          <p:nvSpPr>
            <p:cNvPr id="881" name="Google Shape;881;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2" name="Google Shape;882;p89"/>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person touching his face&#10;&#10;AI-generated content may be incorrect." id="883" name="Google Shape;883;p89"/>
          <p:cNvPicPr preferRelativeResize="0"/>
          <p:nvPr/>
        </p:nvPicPr>
        <p:blipFill>
          <a:blip r:embed="rId8">
            <a:alphaModFix/>
          </a:blip>
          <a:stretch>
            <a:fillRect/>
          </a:stretch>
        </p:blipFill>
        <p:spPr>
          <a:xfrm>
            <a:off x="8014305" y="1910850"/>
            <a:ext cx="1912445" cy="1046700"/>
          </a:xfrm>
          <a:prstGeom prst="rect">
            <a:avLst/>
          </a:prstGeom>
          <a:noFill/>
          <a:ln>
            <a:noFill/>
          </a:ln>
        </p:spPr>
      </p:pic>
      <p:pic>
        <p:nvPicPr>
          <p:cNvPr descr="A person wearing a hat&#10;&#10;AI-generated content may be incorrect." id="884" name="Google Shape;884;p89"/>
          <p:cNvPicPr preferRelativeResize="0"/>
          <p:nvPr/>
        </p:nvPicPr>
        <p:blipFill>
          <a:blip r:embed="rId9">
            <a:alphaModFix/>
          </a:blip>
          <a:stretch>
            <a:fillRect/>
          </a:stretch>
        </p:blipFill>
        <p:spPr>
          <a:xfrm>
            <a:off x="8014300" y="4109450"/>
            <a:ext cx="1912450" cy="126917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