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y="6858000" cx="12192000"/>
  <p:notesSz cx="6858000" cy="9144000"/>
  <p:embeddedFontLst>
    <p:embeddedFont>
      <p:font typeface="Plus Jakarta Sans ExtraBold"/>
      <p:bold r:id="rId29"/>
      <p:boldItalic r:id="rId30"/>
    </p:embeddedFont>
    <p:embeddedFont>
      <p:font typeface="Plus Jakarta Sans"/>
      <p:regular r:id="rId31"/>
      <p:bold r:id="rId32"/>
      <p:italic r:id="rId33"/>
      <p:boldItalic r:id="rId34"/>
    </p:embeddedFont>
    <p:embeddedFont>
      <p:font typeface="Montserrat Black"/>
      <p:bold r:id="rId35"/>
      <p:boldItalic r:id="rId36"/>
    </p:embeddedFont>
    <p:embeddedFont>
      <p:font typeface="Plus Jakarta Sans SemiBold"/>
      <p:regular r:id="rId37"/>
      <p:bold r:id="rId38"/>
      <p:italic r:id="rId39"/>
      <p:boldItalic r:id="rId40"/>
    </p:embeddedFont>
    <p:embeddedFont>
      <p:font typeface="Plus Jakarta Sans Medium"/>
      <p:regular r:id="rId41"/>
      <p:bold r:id="rId42"/>
      <p:italic r:id="rId43"/>
      <p:boldItalic r:id="rId44"/>
    </p:embeddedFont>
    <p:embeddedFont>
      <p:font typeface="Plus Jakarta Sans Light"/>
      <p:regular r:id="rId45"/>
      <p:bold r:id="rId46"/>
      <p:italic r:id="rId47"/>
      <p:boldItalic r:id="rId48"/>
    </p:embeddedFont>
    <p:embeddedFont>
      <p:font typeface="DM Serif Display"/>
      <p:regular r:id="rId49"/>
      <p:italic r:id="rId50"/>
    </p:embeddedFont>
    <p:embeddedFont>
      <p:font typeface="Century Gothic"/>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6711D7A-632E-45E1-9F29-05DB3A2568FE}">
  <a:tblStyle styleId="{66711D7A-632E-45E1-9F29-05DB3A2568F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C0ED077F-E360-4986-871B-1CEF6B6D515A}"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Italic.fntdata"/><Relationship Id="rId42" Type="http://schemas.openxmlformats.org/officeDocument/2006/relationships/font" Target="fonts/PlusJakartaSansMedium-bold.fntdata"/><Relationship Id="rId41" Type="http://schemas.openxmlformats.org/officeDocument/2006/relationships/font" Target="fonts/PlusJakartaSansMedium-regular.fntdata"/><Relationship Id="rId44" Type="http://schemas.openxmlformats.org/officeDocument/2006/relationships/font" Target="fonts/PlusJakartaSansMedium-boldItalic.fntdata"/><Relationship Id="rId43" Type="http://schemas.openxmlformats.org/officeDocument/2006/relationships/font" Target="fonts/PlusJakartaSansMedium-italic.fntdata"/><Relationship Id="rId46" Type="http://schemas.openxmlformats.org/officeDocument/2006/relationships/font" Target="fonts/PlusJakartaSansLight-bold.fntdata"/><Relationship Id="rId45" Type="http://schemas.openxmlformats.org/officeDocument/2006/relationships/font" Target="fonts/PlusJakartaSansLight-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boldItalic.fntdata"/><Relationship Id="rId47" Type="http://schemas.openxmlformats.org/officeDocument/2006/relationships/font" Target="fonts/PlusJakartaSansLight-italic.fntdata"/><Relationship Id="rId49" Type="http://schemas.openxmlformats.org/officeDocument/2006/relationships/font" Target="fonts/DMSerifDisplay-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regular.fntdata"/><Relationship Id="rId30" Type="http://schemas.openxmlformats.org/officeDocument/2006/relationships/font" Target="fonts/PlusJakartaSansExtraBold-boldItalic.fntdata"/><Relationship Id="rId33" Type="http://schemas.openxmlformats.org/officeDocument/2006/relationships/font" Target="fonts/PlusJakartaSans-italic.fntdata"/><Relationship Id="rId32" Type="http://schemas.openxmlformats.org/officeDocument/2006/relationships/font" Target="fonts/PlusJakartaSans-bold.fntdata"/><Relationship Id="rId35" Type="http://schemas.openxmlformats.org/officeDocument/2006/relationships/font" Target="fonts/MontserratBlack-bold.fntdata"/><Relationship Id="rId34" Type="http://schemas.openxmlformats.org/officeDocument/2006/relationships/font" Target="fonts/PlusJakartaSans-boldItalic.fntdata"/><Relationship Id="rId37" Type="http://schemas.openxmlformats.org/officeDocument/2006/relationships/font" Target="fonts/PlusJakartaSansSemiBold-regular.fntdata"/><Relationship Id="rId36" Type="http://schemas.openxmlformats.org/officeDocument/2006/relationships/font" Target="fonts/MontserratBlack-boldItalic.fntdata"/><Relationship Id="rId39" Type="http://schemas.openxmlformats.org/officeDocument/2006/relationships/font" Target="fonts/PlusJakartaSansSemiBold-italic.fntdata"/><Relationship Id="rId38" Type="http://schemas.openxmlformats.org/officeDocument/2006/relationships/font" Target="fonts/PlusJakartaSansSemiBold-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font" Target="fonts/PlusJakartaSansExtraBold-bold.fntdata"/><Relationship Id="rId51" Type="http://schemas.openxmlformats.org/officeDocument/2006/relationships/font" Target="fonts/CenturyGothic-regular.fntdata"/><Relationship Id="rId50" Type="http://schemas.openxmlformats.org/officeDocument/2006/relationships/font" Target="fonts/DMSerifDisplay-italic.fntdata"/><Relationship Id="rId53" Type="http://schemas.openxmlformats.org/officeDocument/2006/relationships/font" Target="fonts/CenturyGothic-italic.fntdata"/><Relationship Id="rId52" Type="http://schemas.openxmlformats.org/officeDocument/2006/relationships/font" Target="fonts/CenturyGothic-bold.fntdata"/><Relationship Id="rId11" Type="http://schemas.openxmlformats.org/officeDocument/2006/relationships/slide" Target="slides/slide4.xml"/><Relationship Id="rId10" Type="http://schemas.openxmlformats.org/officeDocument/2006/relationships/slide" Target="slides/slide3.xml"/><Relationship Id="rId54" Type="http://schemas.openxmlformats.org/officeDocument/2006/relationships/font" Target="fonts/CenturyGothic-bold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8" name="Google Shape;888;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9" name="Google Shape;899;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0" name="Google Shape;900;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0" name="Google Shape;910;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11" name="Google Shape;911;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4" name="Google Shape;924;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5" name="Google Shape;925;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3" name="Google Shape;933;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4" name="Google Shape;934;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g337c00ec7c7_0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6" name="Google Shape;946;g337c00ec7c7_0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7" name="Google Shape;947;g337c00ec7c7_0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4" name="Shape 954"/>
        <p:cNvGrpSpPr/>
        <p:nvPr/>
      </p:nvGrpSpPr>
      <p:grpSpPr>
        <a:xfrm>
          <a:off x="0" y="0"/>
          <a:ext cx="0" cy="0"/>
          <a:chOff x="0" y="0"/>
          <a:chExt cx="0" cy="0"/>
        </a:xfrm>
      </p:grpSpPr>
      <p:sp>
        <p:nvSpPr>
          <p:cNvPr id="955" name="Google Shape;955;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6" name="Google Shape;956;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7" name="Google Shape;957;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6" name="Shape 966"/>
        <p:cNvGrpSpPr/>
        <p:nvPr/>
      </p:nvGrpSpPr>
      <p:grpSpPr>
        <a:xfrm>
          <a:off x="0" y="0"/>
          <a:ext cx="0" cy="0"/>
          <a:chOff x="0" y="0"/>
          <a:chExt cx="0" cy="0"/>
        </a:xfrm>
      </p:grpSpPr>
      <p:sp>
        <p:nvSpPr>
          <p:cNvPr id="967" name="Google Shape;967;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8" name="Google Shape;968;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9" name="Google Shape;969;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6" name="Google Shape;976;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7" name="Google Shape;977;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2" name="Shape 982"/>
        <p:cNvGrpSpPr/>
        <p:nvPr/>
      </p:nvGrpSpPr>
      <p:grpSpPr>
        <a:xfrm>
          <a:off x="0" y="0"/>
          <a:ext cx="0" cy="0"/>
          <a:chOff x="0" y="0"/>
          <a:chExt cx="0" cy="0"/>
        </a:xfrm>
      </p:grpSpPr>
      <p:sp>
        <p:nvSpPr>
          <p:cNvPr id="983" name="Google Shape;983;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4" name="Google Shape;984;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5" name="Google Shape;985;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0" name="Shape 990"/>
        <p:cNvGrpSpPr/>
        <p:nvPr/>
      </p:nvGrpSpPr>
      <p:grpSpPr>
        <a:xfrm>
          <a:off x="0" y="0"/>
          <a:ext cx="0" cy="0"/>
          <a:chOff x="0" y="0"/>
          <a:chExt cx="0" cy="0"/>
        </a:xfrm>
      </p:grpSpPr>
      <p:sp>
        <p:nvSpPr>
          <p:cNvPr id="991" name="Google Shape;991;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2" name="Google Shape;992;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3" name="Google Shape;993;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3" name="Shape 1003"/>
        <p:cNvGrpSpPr/>
        <p:nvPr/>
      </p:nvGrpSpPr>
      <p:grpSpPr>
        <a:xfrm>
          <a:off x="0" y="0"/>
          <a:ext cx="0" cy="0"/>
          <a:chOff x="0" y="0"/>
          <a:chExt cx="0" cy="0"/>
        </a:xfrm>
      </p:grpSpPr>
      <p:sp>
        <p:nvSpPr>
          <p:cNvPr id="1004" name="Google Shape;1004;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5" name="Google Shape;1005;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6" name="Google Shape;1006;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5" name="Google Shape;845;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0" name="Google Shape;860;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4" name="Google Shape;874;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75" name="Google Shape;875;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7.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7.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4.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3.png"/><Relationship Id="rId2" Type="http://schemas.openxmlformats.org/officeDocument/2006/relationships/image" Target="../media/image4.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8.png"/><Relationship Id="rId4" Type="http://schemas.openxmlformats.org/officeDocument/2006/relationships/hyperlink" Target="https://healthhub.crestnerhealth.com/diabetes/related-conditions/diabetic-kidney-disease-diabetic-nephropathy"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healthhub.crestnerhealth.com/urology/definition/overview-kidney-disorders" TargetMode="External"/><Relationship Id="rId4" Type="http://schemas.openxmlformats.org/officeDocument/2006/relationships/hyperlink" Target="https://healthhub.crestnerhealth.com/urology/definition/overview-kidney-disorders?language_content_entity=es" TargetMode="External"/><Relationship Id="rId5" Type="http://schemas.openxmlformats.org/officeDocument/2006/relationships/hyperlink" Target="https://healthhub.crestnerhealth.com/lung-health/treatment/quit-smoking-tools-help-kicking-your-habit" TargetMode="External"/><Relationship Id="rId6" Type="http://schemas.openxmlformats.org/officeDocument/2006/relationships/image" Target="../media/image3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 Id="rId3" Type="http://schemas.openxmlformats.org/officeDocument/2006/relationships/image" Target="../media/image44.jpg"/><Relationship Id="rId4" Type="http://schemas.openxmlformats.org/officeDocument/2006/relationships/hyperlink" Target="https://krameshelp.webmdignite.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4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6.jpg"/><Relationship Id="rId4" Type="http://schemas.openxmlformats.org/officeDocument/2006/relationships/hyperlink" Target="https://krameshelp.webmdignite.com/" TargetMode="External"/><Relationship Id="rId5" Type="http://schemas.openxmlformats.org/officeDocument/2006/relationships/hyperlink" Target="https://healthhub.crestnerhealth.com/urology/management/take-care-your-kidneys-when-you-have-other-chronic-conditions" TargetMode="External"/><Relationship Id="rId6" Type="http://schemas.openxmlformats.org/officeDocument/2006/relationships/hyperlink" Target="https://healthhub.crestnerhealth.com/infectious-diseases/types/kidney-infection-pyelonephritis" TargetMode="External"/><Relationship Id="rId7" Type="http://schemas.openxmlformats.org/officeDocument/2006/relationships/hyperlink" Target="https://healthhub.crestnerhealth.com/urology/causes/dont-let-kidney-disease-sneak-you"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5.xml"/><Relationship Id="rId3"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43.jp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healthhub.crestnerhealth.com/urology/definition/anatomy-and-function-urinary-system" TargetMode="External"/><Relationship Id="rId4" Type="http://schemas.openxmlformats.org/officeDocument/2006/relationships/hyperlink" Target="https://healthhub.crestnerhealth.com/urology/definition/anatomy-and-function-urinary-system?language_content_entity=es" TargetMode="External"/><Relationship Id="rId9" Type="http://schemas.openxmlformats.org/officeDocument/2006/relationships/hyperlink" Target="https://healthhub.crestnerhealth.com/wellness/nutrition/please-hold-salt" TargetMode="External"/><Relationship Id="rId5" Type="http://schemas.openxmlformats.org/officeDocument/2006/relationships/hyperlink" Target="https://healthhub.crestnerhealth.com/urology/management/take-care-your-kidneys-when-you-have-other-chronic-conditions" TargetMode="External"/><Relationship Id="rId6" Type="http://schemas.openxmlformats.org/officeDocument/2006/relationships/hyperlink" Target="https://healthhub.crestnerhealth.com/digestive-health/prevention/exercise-and-eat-smart-keep-weight" TargetMode="External"/><Relationship Id="rId7" Type="http://schemas.openxmlformats.org/officeDocument/2006/relationships/hyperlink" Target="https://healthhub.crestnerhealth.com/wellness/healthy-living/7-steps-better-blood-pressure-control" TargetMode="External"/><Relationship Id="rId8" Type="http://schemas.openxmlformats.org/officeDocument/2006/relationships/hyperlink" Target="https://healthhub.crestnerhealth.com/lung-health/treatment/quit-smoking-tools-help-kicking-your-habit"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healthhub.crestnerhealth.com/urology/causes/dont-let-kidney-disease-sneak-you" TargetMode="External"/><Relationship Id="rId4" Type="http://schemas.openxmlformats.org/officeDocument/2006/relationships/hyperlink" Target="https://healthhub.crestnerhealth.com/urology/definition/overview-kidney-disorders" TargetMode="External"/><Relationship Id="rId9" Type="http://schemas.openxmlformats.org/officeDocument/2006/relationships/hyperlink" Target="https://healthhub.crestnerhealth.com/urology/types/urinary-tract-infections-utis" TargetMode="External"/><Relationship Id="rId5" Type="http://schemas.openxmlformats.org/officeDocument/2006/relationships/hyperlink" Target="https://healthhub.crestnerhealth.com/urology/definition/overview-kidney-disorders?language_content_entity=es" TargetMode="External"/><Relationship Id="rId6" Type="http://schemas.openxmlformats.org/officeDocument/2006/relationships/hyperlink" Target="https://healthhub.crestnerhealth.com/urology/types/all-about-kidney-stones" TargetMode="External"/><Relationship Id="rId7" Type="http://schemas.openxmlformats.org/officeDocument/2006/relationships/hyperlink" Target="https://healthhub.crestnerhealth.com/diabetes/related-conditions/diabetic-kidney-disease-diabetic-nephropathy" TargetMode="External"/><Relationship Id="rId8" Type="http://schemas.openxmlformats.org/officeDocument/2006/relationships/hyperlink" Target="https://healthhub.crestnerhealth.com/diabetes/related-conditions/diabetic-kidney-disease-diabetic-nephropathy?language_content_entity=es" TargetMode="External"/><Relationship Id="rId11" Type="http://schemas.openxmlformats.org/officeDocument/2006/relationships/hyperlink" Target="https://healthhub.crestnerhealth.com/urology/related-conditions/glomerulonephritis" TargetMode="External"/><Relationship Id="rId10" Type="http://schemas.openxmlformats.org/officeDocument/2006/relationships/hyperlink" Target="https://healthhub.crestnerhealth.com/urology/types/urinary-tract-infections-utis?language_content_entity=es" TargetMode="External"/><Relationship Id="rId13" Type="http://schemas.openxmlformats.org/officeDocument/2006/relationships/hyperlink" Target="https://healthhub.crestnerhealth.com/kidney-failure?language_content_entity=es" TargetMode="External"/><Relationship Id="rId12" Type="http://schemas.openxmlformats.org/officeDocument/2006/relationships/hyperlink" Target="https://healthhub.crestnerhealth.com/kidney-failure"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healthhub.crestnerhealth.com/urology/diagnosis/ct-scan-kidney" TargetMode="External"/><Relationship Id="rId4" Type="http://schemas.openxmlformats.org/officeDocument/2006/relationships/hyperlink" Target="https://healthhub.crestnerhealth.com/urology/diagnosis/ct-scan-kidney?language_content_entity=es" TargetMode="External"/><Relationship Id="rId9" Type="http://schemas.openxmlformats.org/officeDocument/2006/relationships/hyperlink" Target="https://healthhub.crestnerhealth.com/hematology/diagnosis/glomerular-filtration-rate" TargetMode="External"/><Relationship Id="rId5" Type="http://schemas.openxmlformats.org/officeDocument/2006/relationships/hyperlink" Target="https://healthhub.crestnerhealth.com/urology/diagnosis/renal-venogram" TargetMode="External"/><Relationship Id="rId6" Type="http://schemas.openxmlformats.org/officeDocument/2006/relationships/hyperlink" Target="https://healthhub.crestnerhealth.com/urology/diagnosis/renal-venogram?language_content_entity=es" TargetMode="External"/><Relationship Id="rId7" Type="http://schemas.openxmlformats.org/officeDocument/2006/relationships/hyperlink" Target="https://healthhub.crestnerhealth.com/urology/diagnosis/kidney-biopsy" TargetMode="External"/><Relationship Id="rId8" Type="http://schemas.openxmlformats.org/officeDocument/2006/relationships/hyperlink" Target="https://healthhub.crestnerhealth.com/urology/diagnosis/kidney-biopsy?language_content_entity=es" TargetMode="External"/><Relationship Id="rId11" Type="http://schemas.openxmlformats.org/officeDocument/2006/relationships/hyperlink" Target="https://healthhub.crestnerhealth.com/urology/diagnosis/how-much-do-you-know-about-kidney-health" TargetMode="External"/><Relationship Id="rId10" Type="http://schemas.openxmlformats.org/officeDocument/2006/relationships/hyperlink" Target="https://healthhub.crestnerhealth.com/hematology/diagnosis/glomerular-filtration-rate?language_content_entity=es" TargetMode="External"/><Relationship Id="rId13" Type="http://schemas.openxmlformats.org/officeDocument/2006/relationships/hyperlink" Target="https://healthhub.crestnerhealth.com/urology/diagnosis/take-kidney-stone-quiz?language_content_entity=es" TargetMode="External"/><Relationship Id="rId12" Type="http://schemas.openxmlformats.org/officeDocument/2006/relationships/hyperlink" Target="https://healthhub.crestnerhealth.com/urology/diagnosis/take-kidney-stone-quiz" TargetMode="External"/><Relationship Id="rId14" Type="http://schemas.openxmlformats.org/officeDocument/2006/relationships/hyperlink" Target="https://healthhub.crestnerhealth.com/infectious-diseases/types/kidney-infection-pyelonephriti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1.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6.png"/><Relationship Id="rId4" Type="http://schemas.openxmlformats.org/officeDocument/2006/relationships/image" Target="../media/image21.png"/><Relationship Id="rId5"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40.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5.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urology/diagnosis/how-much-do-you-know-about-kidney-health" TargetMode="External"/><Relationship Id="rId4" Type="http://schemas.openxmlformats.org/officeDocument/2006/relationships/hyperlink" Target="https://healthhub.crestnerhealth.com/urology/causes/dont-let-kidney-disease-sneak-you" TargetMode="External"/><Relationship Id="rId9" Type="http://schemas.openxmlformats.org/officeDocument/2006/relationships/image" Target="../media/image25.jpg"/><Relationship Id="rId5" Type="http://schemas.openxmlformats.org/officeDocument/2006/relationships/hyperlink" Target="https://healthhub.crestnerhealth.com/hematology/diagnosis/glomerular-filtration-rate" TargetMode="External"/><Relationship Id="rId6" Type="http://schemas.openxmlformats.org/officeDocument/2006/relationships/hyperlink" Target="https://healthhub.crestnerhealth.com/hematology/diagnosis/glomerular-filtration-rate?language_content_entity=es" TargetMode="External"/><Relationship Id="rId7" Type="http://schemas.openxmlformats.org/officeDocument/2006/relationships/hyperlink" Target="https://healthhub.crestnerhealth.com/urology/types/all-about-kidney-stones" TargetMode="External"/><Relationship Id="rId8" Type="http://schemas.openxmlformats.org/officeDocument/2006/relationships/image" Target="../media/image36.png"/><Relationship Id="rId11" Type="http://schemas.openxmlformats.org/officeDocument/2006/relationships/image" Target="../media/image23.jpg"/><Relationship Id="rId10" Type="http://schemas.openxmlformats.org/officeDocument/2006/relationships/image" Target="../media/image26.jpg"/><Relationship Id="rId12" Type="http://schemas.openxmlformats.org/officeDocument/2006/relationships/image" Target="../media/image2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infectious-diseases/types/kidney-infection-pyelonephritis" TargetMode="External"/><Relationship Id="rId4" Type="http://schemas.openxmlformats.org/officeDocument/2006/relationships/hyperlink" Target="https://healthhub.crestnerhealth.com/infectious-diseases/types/kidney-infection-pyelonephritis?language_content_entity=es" TargetMode="External"/><Relationship Id="rId9" Type="http://schemas.openxmlformats.org/officeDocument/2006/relationships/image" Target="../media/image18.png"/><Relationship Id="rId5" Type="http://schemas.openxmlformats.org/officeDocument/2006/relationships/hyperlink" Target="https://healthhub.crestnerhealth.com/urology/diagnosis/kidney-biopsy" TargetMode="External"/><Relationship Id="rId6" Type="http://schemas.openxmlformats.org/officeDocument/2006/relationships/hyperlink" Target="https://healthhub.crestnerhealth.com/urology/diagnosis/kidney-biopsy?language_content_entity=es" TargetMode="External"/><Relationship Id="rId7" Type="http://schemas.openxmlformats.org/officeDocument/2006/relationships/hyperlink" Target="https://healthhub.crestnerhealth.com/kidney-failure" TargetMode="External"/><Relationship Id="rId8" Type="http://schemas.openxmlformats.org/officeDocument/2006/relationships/hyperlink" Target="https://healthhub.crestnerhealth.com/kidney-failure?language_content_entity=es" TargetMode="External"/><Relationship Id="rId11" Type="http://schemas.openxmlformats.org/officeDocument/2006/relationships/image" Target="../media/image24.jpg"/><Relationship Id="rId10" Type="http://schemas.openxmlformats.org/officeDocument/2006/relationships/image" Target="../media/image29.jpg"/><Relationship Id="rId12" Type="http://schemas.openxmlformats.org/officeDocument/2006/relationships/image" Target="../media/image2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wellness/nutrition/please-hold-salt" TargetMode="External"/><Relationship Id="rId4" Type="http://schemas.openxmlformats.org/officeDocument/2006/relationships/hyperlink" Target="https://healthhub.crestnerhealth.com/wellness/recipes/peach-berry-crisp" TargetMode="External"/><Relationship Id="rId9" Type="http://schemas.openxmlformats.org/officeDocument/2006/relationships/image" Target="../media/image30.jpg"/><Relationship Id="rId5" Type="http://schemas.openxmlformats.org/officeDocument/2006/relationships/hyperlink" Target="https://healthhub.crestnerhealth.com/wellness/recipes/honey-herb-chicken" TargetMode="External"/><Relationship Id="rId6" Type="http://schemas.openxmlformats.org/officeDocument/2006/relationships/image" Target="../media/image36.png"/><Relationship Id="rId7" Type="http://schemas.openxmlformats.org/officeDocument/2006/relationships/image" Target="../media/image31.jpg"/><Relationship Id="rId8" Type="http://schemas.openxmlformats.org/officeDocument/2006/relationships/image" Target="../media/image3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3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66" r="16666"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Healthy Kidneys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sp>
        <p:nvSpPr>
          <p:cNvPr id="890" name="Google Shape;890;p90"/>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891" name="Google Shape;891;p90"/>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1000"/>
              </a:spcAft>
              <a:buNone/>
            </a:pPr>
            <a:r>
              <a:rPr lang="en-US">
                <a:solidFill>
                  <a:srgbClr val="000000"/>
                </a:solidFill>
                <a:latin typeface="Plus Jakarta Sans"/>
                <a:ea typeface="Plus Jakarta Sans"/>
                <a:cs typeface="Plus Jakarta Sans"/>
                <a:sym typeface="Plus Jakarta Sans"/>
              </a:rPr>
              <a:t>Protect Your Kidneys—Starting Now</a:t>
            </a:r>
            <a:endParaRPr>
              <a:solidFill>
                <a:srgbClr val="000000"/>
              </a:solidFill>
              <a:latin typeface="Plus Jakarta Sans"/>
              <a:ea typeface="Plus Jakarta Sans"/>
              <a:cs typeface="Plus Jakarta Sans"/>
              <a:sym typeface="Plus Jakarta Sans"/>
            </a:endParaRPr>
          </a:p>
        </p:txBody>
      </p:sp>
      <p:sp>
        <p:nvSpPr>
          <p:cNvPr id="892" name="Google Shape;892;p90"/>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Nephrology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893" name="Google Shape;893;p90"/>
          <p:cNvGrpSpPr/>
          <p:nvPr/>
        </p:nvGrpSpPr>
        <p:grpSpPr>
          <a:xfrm>
            <a:off x="10219200" y="2637025"/>
            <a:ext cx="681600" cy="681600"/>
            <a:chOff x="10294125" y="1691525"/>
            <a:chExt cx="681600" cy="681600"/>
          </a:xfrm>
        </p:grpSpPr>
        <p:sp>
          <p:nvSpPr>
            <p:cNvPr id="894" name="Google Shape;894;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5" name="Google Shape;895;p90"/>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896" name="Google Shape;896;p90"/>
          <p:cNvSpPr txBox="1"/>
          <p:nvPr>
            <p:ph idx="2" type="body"/>
          </p:nvPr>
        </p:nvSpPr>
        <p:spPr>
          <a:xfrm>
            <a:off x="740675" y="19676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You’ve seen how a coffee filter keeps grounds out of your morning cup of joe. Your kidneys work much the same way, straining waste products from your blood.</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Diabetes places your kidneys at risk. About 30% of adults with diabetes have chronic kidney disease. However, you can catch it and take action early.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 silent diabetes problem</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kidneys are 2 bean-shaped organs that sit just below your rib cage. Millions of tiny blood vessels inside filter your blood, disposing of waste in your urine.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have diabetes, high blood glucose damages these blood vessels. The damage prevents the kidneys from doing their important job. The condition gets worse with time.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Eventually, your kidneys may fail completely. This is a serious illness called kidney failure. You may need a kidney transplant or regular blood-filtering treatments called dialysis. Kidney disease also can increase your risk for cardiovascular disease and other conditions.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900">
                <a:solidFill>
                  <a:srgbClr val="FF0000"/>
                </a:solidFill>
                <a:latin typeface="Plus Jakarta Sans"/>
                <a:ea typeface="Plus Jakarta Sans"/>
                <a:cs typeface="Plus Jakarta Sans"/>
                <a:sym typeface="Plus Jakarta Sans"/>
              </a:rPr>
              <a:t>[Callout/CTA]</a:t>
            </a:r>
            <a:endParaRPr i="1" sz="9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Dialysis and transplants aren’t the only treatments for diabetic kidney disease. Medication can also manage symptoms. </a:t>
            </a:r>
            <a:r>
              <a:rPr i="1" lang="en-US" sz="1200" u="sng">
                <a:solidFill>
                  <a:schemeClr val="hlink"/>
                </a:solidFill>
                <a:latin typeface="Plus Jakarta Sans"/>
                <a:ea typeface="Plus Jakarta Sans"/>
                <a:cs typeface="Plus Jakarta Sans"/>
                <a:sym typeface="Plus Jakarta Sans"/>
                <a:hlinkClick r:id="rId4"/>
              </a:rPr>
              <a:t>Read up about medicines</a:t>
            </a:r>
            <a:r>
              <a:rPr i="1" lang="en-US" sz="1200">
                <a:solidFill>
                  <a:srgbClr val="000000"/>
                </a:solidFill>
                <a:latin typeface="Plus Jakarta Sans"/>
                <a:ea typeface="Plus Jakarta Sans"/>
                <a:cs typeface="Plus Jakarta Sans"/>
                <a:sym typeface="Plus Jakarta Sans"/>
              </a:rPr>
              <a:t> that can help. </a:t>
            </a:r>
            <a:endParaRPr sz="13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1" name="Shape 901"/>
        <p:cNvGrpSpPr/>
        <p:nvPr/>
      </p:nvGrpSpPr>
      <p:grpSpPr>
        <a:xfrm>
          <a:off x="0" y="0"/>
          <a:ext cx="0" cy="0"/>
          <a:chOff x="0" y="0"/>
          <a:chExt cx="0" cy="0"/>
        </a:xfrm>
      </p:grpSpPr>
      <p:sp>
        <p:nvSpPr>
          <p:cNvPr id="902" name="Google Shape;902;p91"/>
          <p:cNvSpPr txBox="1"/>
          <p:nvPr>
            <p:ph type="title"/>
          </p:nvPr>
        </p:nvSpPr>
        <p:spPr>
          <a:xfrm>
            <a:off x="756150" y="65000"/>
            <a:ext cx="10679700" cy="10878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03" name="Google Shape;903;p91"/>
          <p:cNvSpPr txBox="1"/>
          <p:nvPr>
            <p:ph idx="2" type="body"/>
          </p:nvPr>
        </p:nvSpPr>
        <p:spPr>
          <a:xfrm>
            <a:off x="723900" y="1477050"/>
            <a:ext cx="8826300" cy="50772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Kidney disease usually has no symptoms at first. Once it has progressed, it can cause: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Swelling, especially in your legs, feet, and ankles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Sleep problems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Trouble focusing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Nausea and vomiting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900">
                <a:solidFill>
                  <a:srgbClr val="FF0000"/>
                </a:solidFill>
                <a:latin typeface="Plus Jakarta Sans"/>
                <a:ea typeface="Plus Jakarta Sans"/>
                <a:cs typeface="Plus Jakarta Sans"/>
                <a:sym typeface="Plus Jakarta Sans"/>
              </a:rPr>
              <a:t>[Callout/CTA]</a:t>
            </a:r>
            <a:endParaRPr i="1" sz="9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Itchiness. Frequent headaches. Loss of appetite. You might not realize it, but these symptoms can point to kidney disease, too. Learn more about all the possible </a:t>
            </a:r>
            <a:r>
              <a:rPr i="1" lang="en-US" sz="1200" u="sng">
                <a:solidFill>
                  <a:schemeClr val="hlink"/>
                </a:solidFill>
                <a:latin typeface="Plus Jakarta Sans"/>
                <a:ea typeface="Plus Jakarta Sans"/>
                <a:cs typeface="Plus Jakarta Sans"/>
                <a:sym typeface="Plus Jakarta Sans"/>
                <a:hlinkClick r:id="rId3"/>
              </a:rPr>
              <a:t>kidney disease red flags</a:t>
            </a:r>
            <a:r>
              <a:rPr i="1" lang="en-US" sz="1200">
                <a:solidFill>
                  <a:srgbClr val="000000"/>
                </a:solidFill>
                <a:latin typeface="Plus Jakarta Sans"/>
                <a:ea typeface="Plus Jakarta Sans"/>
                <a:cs typeface="Plus Jakarta Sans"/>
                <a:sym typeface="Plus Jakarta Sans"/>
              </a:rPr>
              <a:t>. (Also available in </a:t>
            </a:r>
            <a:r>
              <a:rPr i="1" lang="en-US" sz="1200" u="sng">
                <a:solidFill>
                  <a:schemeClr val="hlink"/>
                </a:solidFill>
                <a:latin typeface="Plus Jakarta Sans"/>
                <a:ea typeface="Plus Jakarta Sans"/>
                <a:cs typeface="Plus Jakarta Sans"/>
                <a:sym typeface="Plus Jakarta Sans"/>
                <a:hlinkClick r:id="rId4"/>
              </a:rPr>
              <a:t>Spanish</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Keep kidneys working their best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Early treatment may help prevent long-term damage. So, talk with your </a:t>
            </a:r>
            <a:r>
              <a:rPr lang="en-US" sz="1200">
                <a:solidFill>
                  <a:schemeClr val="accent2"/>
                </a:solidFill>
                <a:latin typeface="Plus Jakarta Sans"/>
                <a:ea typeface="Plus Jakarta Sans"/>
                <a:cs typeface="Plus Jakarta Sans"/>
                <a:sym typeface="Plus Jakarta Sans"/>
              </a:rPr>
              <a:t>healthcare provider </a:t>
            </a:r>
            <a:r>
              <a:rPr lang="en-US" sz="1200">
                <a:solidFill>
                  <a:srgbClr val="000000"/>
                </a:solidFill>
                <a:latin typeface="Plus Jakarta Sans"/>
                <a:ea typeface="Plus Jakarta Sans"/>
                <a:cs typeface="Plus Jakarta Sans"/>
                <a:sym typeface="Plus Jakarta Sans"/>
              </a:rPr>
              <a:t>about getting blood and urine tests for kidney disease. If you have type 2 diabetes or have had type 1 diabetes for more than 5 years, you should get tested for kidney disease every year.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Keep your body’s clean-up crew on the job with healthy habits. Be sure to:</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Manage your blood glucose levels.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Control your blood pressure. Eat less salt and follow your provider’s instructions to keep your blood pressure in your target range.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Take the medicines your doctor prescribes.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Exercise regularly. Aim for at least 150 minutes (that’s 2 hours and 30 minutes) of moderate-intensity aerobic activity every week. Break down the 150 minutes into as many smaller sessions as needed.</a:t>
            </a:r>
            <a:r>
              <a:rPr i="1"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Another important way to protect your kidneys? Quit smoking. These tools can help you </a:t>
            </a:r>
            <a:r>
              <a:rPr i="1" lang="en-US" sz="1200" u="sng">
                <a:solidFill>
                  <a:schemeClr val="hlink"/>
                </a:solidFill>
                <a:latin typeface="Plus Jakarta Sans"/>
                <a:ea typeface="Plus Jakarta Sans"/>
                <a:cs typeface="Plus Jakarta Sans"/>
                <a:sym typeface="Plus Jakarta Sans"/>
                <a:hlinkClick r:id="rId5"/>
              </a:rPr>
              <a:t>kick the habit</a:t>
            </a:r>
            <a:r>
              <a:rPr i="1" lang="en-US" sz="1200">
                <a:solidFill>
                  <a:srgbClr val="000000"/>
                </a:solidFill>
                <a:latin typeface="Plus Jakarta Sans"/>
                <a:ea typeface="Plus Jakarta Sans"/>
                <a:cs typeface="Plus Jakarta Sans"/>
                <a:sym typeface="Plus Jakarta Sans"/>
              </a:rPr>
              <a:t> for good.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04" name="Google Shape;904;p91"/>
          <p:cNvGrpSpPr/>
          <p:nvPr/>
        </p:nvGrpSpPr>
        <p:grpSpPr>
          <a:xfrm>
            <a:off x="10219200" y="2637025"/>
            <a:ext cx="681600" cy="681600"/>
            <a:chOff x="10294125" y="2443000"/>
            <a:chExt cx="681600" cy="681600"/>
          </a:xfrm>
        </p:grpSpPr>
        <p:sp>
          <p:nvSpPr>
            <p:cNvPr id="905" name="Google Shape;905;p9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6" name="Google Shape;906;p91"/>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07" name="Google Shape;907;p91"/>
          <p:cNvSpPr txBox="1"/>
          <p:nvPr/>
        </p:nvSpPr>
        <p:spPr>
          <a:xfrm>
            <a:off x="95668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pic>
        <p:nvPicPr>
          <p:cNvPr id="913" name="Google Shape;913;p92"/>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14" name="Google Shape;914;p9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5" name="Google Shape;915;p92"/>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6" name="Google Shape;916;p9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17" name="Google Shape;917;p92"/>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18" name="Google Shape;918;p92"/>
          <p:cNvSpPr txBox="1"/>
          <p:nvPr>
            <p:ph idx="1" type="body"/>
          </p:nvPr>
        </p:nvSpPr>
        <p:spPr>
          <a:xfrm>
            <a:off x="533400" y="2614400"/>
            <a:ext cx="5733300" cy="1894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making </a:t>
            </a:r>
            <a:r>
              <a:rPr b="0" lang="en-US" sz="1500">
                <a:latin typeface="Plus Jakarta Sans"/>
                <a:ea typeface="Plus Jakarta Sans"/>
                <a:cs typeface="Plus Jakarta Sans"/>
                <a:sym typeface="Plus Jakarta Sans"/>
              </a:rPr>
              <a:t>small</a:t>
            </a:r>
            <a:r>
              <a:rPr b="0" lang="en-US" sz="1500">
                <a:latin typeface="Plus Jakarta Sans"/>
                <a:ea typeface="Plus Jakarta Sans"/>
                <a:cs typeface="Plus Jakarta Sans"/>
                <a:sym typeface="Plus Jakarta Sans"/>
              </a:rPr>
              <a:t> changes with big </a:t>
            </a:r>
            <a:r>
              <a:rPr b="0" lang="en-US" sz="1500">
                <a:latin typeface="Plus Jakarta Sans"/>
                <a:ea typeface="Plus Jakarta Sans"/>
                <a:cs typeface="Plus Jakarta Sans"/>
                <a:sym typeface="Plus Jakarta Sans"/>
              </a:rPr>
              <a:t>impacts</a:t>
            </a:r>
            <a:r>
              <a:rPr b="0" lang="en-US" sz="1500">
                <a:latin typeface="Plus Jakarta Sans"/>
                <a:ea typeface="Plus Jakarta Sans"/>
                <a:cs typeface="Plus Jakarta Sans"/>
                <a:sym typeface="Plus Jakarta Sans"/>
              </a:rPr>
              <a:t> to kidney health.</a:t>
            </a:r>
            <a:endParaRPr/>
          </a:p>
        </p:txBody>
      </p:sp>
      <p:sp>
        <p:nvSpPr>
          <p:cNvPr id="919" name="Google Shape;919;p92"/>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20" name="Google Shape;920;p92"/>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21" name="Google Shape;921;p92"/>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93"/>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Healthy kidney infographics</a:t>
            </a:r>
            <a:endParaRPr/>
          </a:p>
        </p:txBody>
      </p:sp>
      <p:sp>
        <p:nvSpPr>
          <p:cNvPr id="928" name="Google Shape;928;p93"/>
          <p:cNvSpPr txBox="1"/>
          <p:nvPr>
            <p:ph idx="1" type="body"/>
          </p:nvPr>
        </p:nvSpPr>
        <p:spPr>
          <a:xfrm>
            <a:off x="609600" y="15483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the healthy eating habits </a:t>
            </a:r>
            <a:r>
              <a:rPr lang="en-US" sz="1400">
                <a:solidFill>
                  <a:srgbClr val="4C4C4C"/>
                </a:solidFill>
                <a:latin typeface="Plus Jakarta Sans"/>
                <a:ea typeface="Plus Jakarta Sans"/>
                <a:cs typeface="Plus Jakarta Sans"/>
                <a:sym typeface="Plus Jakarta Sans"/>
              </a:rPr>
              <a:t>that can impact their kidney health. </a:t>
            </a:r>
            <a:endParaRPr/>
          </a:p>
        </p:txBody>
      </p:sp>
      <p:pic>
        <p:nvPicPr>
          <p:cNvPr id="929" name="Google Shape;929;p93"/>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30" name="Google Shape;930;p93"/>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6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Kidney-friendly eating: Top 3 tips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Ease your </a:t>
            </a:r>
            <a:r>
              <a:rPr lang="en-US">
                <a:solidFill>
                  <a:srgbClr val="5E5E5E"/>
                </a:solidFill>
              </a:rPr>
              <a:t>kidney</a:t>
            </a:r>
            <a:r>
              <a:rPr lang="en-US">
                <a:solidFill>
                  <a:srgbClr val="5E5E5E"/>
                </a:solidFill>
              </a:rPr>
              <a:t> load</a:t>
            </a:r>
            <a:endParaRPr/>
          </a:p>
          <a:p>
            <a:pPr indent="-317500" lvl="0" marL="457200" rtl="0" algn="l">
              <a:spcBef>
                <a:spcPts val="0"/>
              </a:spcBef>
              <a:spcAft>
                <a:spcPts val="0"/>
              </a:spcAft>
              <a:buClr>
                <a:schemeClr val="accent1"/>
              </a:buClr>
              <a:buSzPts val="1400"/>
              <a:buAutoNum type="arabicPeriod"/>
            </a:pPr>
            <a:r>
              <a:rPr lang="en-US"/>
              <a:t>Balance out proteins </a:t>
            </a:r>
            <a:endParaRPr/>
          </a:p>
          <a:p>
            <a:pPr indent="-317500" lvl="0" marL="457200" rtl="0" algn="l">
              <a:spcBef>
                <a:spcPts val="0"/>
              </a:spcBef>
              <a:spcAft>
                <a:spcPts val="0"/>
              </a:spcAft>
              <a:buClr>
                <a:schemeClr val="accent1"/>
              </a:buClr>
              <a:buSzPts val="1400"/>
              <a:buAutoNum type="arabicPeriod"/>
            </a:pPr>
            <a:r>
              <a:rPr lang="en-US"/>
              <a:t>Skip added salt</a:t>
            </a:r>
            <a:endParaRPr/>
          </a:p>
          <a:p>
            <a:pPr indent="-317500" lvl="0" marL="457200" rtl="0" algn="l">
              <a:spcBef>
                <a:spcPts val="0"/>
              </a:spcBef>
              <a:spcAft>
                <a:spcPts val="0"/>
              </a:spcAft>
              <a:buClr>
                <a:schemeClr val="accent1"/>
              </a:buClr>
              <a:buSzPts val="1400"/>
              <a:buAutoNum type="arabicPeriod"/>
            </a:pPr>
            <a:r>
              <a:rPr lang="en-US"/>
              <a:t>Mind your minerals</a:t>
            </a:r>
            <a:endParaRPr/>
          </a:p>
          <a:p>
            <a:pPr indent="-317500" lvl="0" marL="457200" rtl="0" algn="l">
              <a:spcBef>
                <a:spcPts val="0"/>
              </a:spcBef>
              <a:spcAft>
                <a:spcPts val="0"/>
              </a:spcAft>
              <a:buClr>
                <a:schemeClr val="accent1"/>
              </a:buClr>
              <a:buSzPts val="1400"/>
              <a:buAutoNum type="arabicPeriod"/>
            </a:pPr>
            <a:r>
              <a:rPr lang="en-US"/>
              <a:t>Smart nutrition slows CKD</a:t>
            </a:r>
            <a:endParaRPr/>
          </a:p>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pic>
        <p:nvPicPr>
          <p:cNvPr id="936" name="Google Shape;936;p94"/>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37" name="Google Shape;937;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9" name="Google Shape;939;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40" name="Google Shape;940;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41" name="Google Shape;941;p94"/>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42" name="Google Shape;942;p94"/>
          <p:cNvSpPr txBox="1"/>
          <p:nvPr>
            <p:ph idx="1" type="body"/>
          </p:nvPr>
        </p:nvSpPr>
        <p:spPr>
          <a:xfrm>
            <a:off x="723900" y="2484975"/>
            <a:ext cx="5115900" cy="2763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Take Care of Your Kidneys When You Have Other Chronic Conditions</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Kidney Infection (Pyelonephritis)</a:t>
            </a:r>
            <a:r>
              <a:rPr b="0" lang="en-US" sz="1200">
                <a:solidFill>
                  <a:schemeClr val="accent3"/>
                </a:solidFill>
                <a:latin typeface="Plus Jakarta Sans"/>
                <a:ea typeface="Plus Jakarta Sans"/>
                <a:cs typeface="Plus Jakarta Sans"/>
                <a:sym typeface="Plus Jakarta Sans"/>
              </a:rPr>
              <a:t> </a:t>
            </a:r>
            <a:r>
              <a:rPr b="0" lang="en-US" sz="1200">
                <a:latin typeface="Plus Jakarta Sans"/>
                <a:ea typeface="Plus Jakarta Sans"/>
                <a:cs typeface="Plus Jakarta Sans"/>
                <a:sym typeface="Plus Jakarta Sans"/>
              </a:rPr>
              <a:t>- video in English and Spanish</a:t>
            </a:r>
            <a:endParaRPr b="0" sz="1200">
              <a:latin typeface="Plus Jakarta Sans"/>
              <a:ea typeface="Plus Jakarta Sans"/>
              <a:cs typeface="Plus Jakarta Sans"/>
              <a:sym typeface="Plus Jakarta Sans"/>
            </a:endParaRPr>
          </a:p>
          <a:p>
            <a:pPr indent="0" lvl="0" marL="457200" rtl="0" algn="l">
              <a:lnSpc>
                <a:spcPct val="115000"/>
              </a:lnSpc>
              <a:spcBef>
                <a:spcPts val="0"/>
              </a:spcBef>
              <a:spcAft>
                <a:spcPts val="0"/>
              </a:spcAft>
              <a:buNone/>
            </a:pPr>
            <a:r>
              <a:t/>
            </a:r>
            <a:endParaRPr b="0" sz="1100">
              <a:solidFill>
                <a:schemeClr val="accent3"/>
              </a:solidFill>
              <a:latin typeface="Plus Jakarta Sans"/>
              <a:ea typeface="Plus Jakarta Sans"/>
              <a:cs typeface="Plus Jakarta Sans"/>
              <a:sym typeface="Plus Jakarta Sans"/>
            </a:endParaRPr>
          </a:p>
          <a:p>
            <a:pPr indent="-311150" lvl="0" marL="457200" rtl="0" algn="l">
              <a:lnSpc>
                <a:spcPct val="115000"/>
              </a:lnSpc>
              <a:spcBef>
                <a:spcPts val="0"/>
              </a:spcBef>
              <a:spcAft>
                <a:spcPts val="0"/>
              </a:spcAft>
              <a:buClr>
                <a:schemeClr val="accent3"/>
              </a:buClr>
              <a:buSzPts val="13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Don’t Let Kidney Disease Sneak Up on You</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a:latin typeface="Plus Jakarta Sans"/>
              <a:ea typeface="Plus Jakarta Sans"/>
              <a:cs typeface="Plus Jakarta Sans"/>
              <a:sym typeface="Plus Jakarta Sans"/>
            </a:endParaRPr>
          </a:p>
        </p:txBody>
      </p:sp>
      <p:sp>
        <p:nvSpPr>
          <p:cNvPr id="943" name="Google Shape;943;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95"/>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t>
            </a:r>
            <a:r>
              <a:rPr lang="en-US"/>
              <a:t>admin</a:t>
            </a:r>
            <a:r>
              <a:rPr lang="en-US"/>
              <a:t>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50" name="Google Shape;950;p95"/>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51" name="Google Shape;951;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52" name="Google Shape;952;p95"/>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53" name="Google Shape;953;p95"/>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id="959" name="Google Shape;959;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0" name="Google Shape;960;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61" name="Google Shape;961;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62" name="Google Shape;962;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3" name="Google Shape;963;p96"/>
          <p:cNvGrpSpPr/>
          <p:nvPr/>
        </p:nvGrpSpPr>
        <p:grpSpPr>
          <a:xfrm>
            <a:off x="2657375" y="3637800"/>
            <a:ext cx="681600" cy="681600"/>
            <a:chOff x="10294125" y="1691525"/>
            <a:chExt cx="681600" cy="681600"/>
          </a:xfrm>
        </p:grpSpPr>
        <p:sp>
          <p:nvSpPr>
            <p:cNvPr id="964" name="Google Shape;964;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5" name="Google Shape;965;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0" name="Shape 970"/>
        <p:cNvGrpSpPr/>
        <p:nvPr/>
      </p:nvGrpSpPr>
      <p:grpSpPr>
        <a:xfrm>
          <a:off x="0" y="0"/>
          <a:ext cx="0" cy="0"/>
          <a:chOff x="0" y="0"/>
          <a:chExt cx="0" cy="0"/>
        </a:xfrm>
      </p:grpSpPr>
      <p:sp>
        <p:nvSpPr>
          <p:cNvPr id="971" name="Google Shape;971;p97"/>
          <p:cNvSpPr txBox="1"/>
          <p:nvPr>
            <p:ph type="title"/>
          </p:nvPr>
        </p:nvSpPr>
        <p:spPr>
          <a:xfrm>
            <a:off x="740664" y="-4295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72" name="Google Shape;972;p97"/>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3" name="Google Shape;973;p97"/>
          <p:cNvGraphicFramePr/>
          <p:nvPr/>
        </p:nvGraphicFramePr>
        <p:xfrm>
          <a:off x="258689" y="1401075"/>
          <a:ext cx="3000000" cy="3000000"/>
        </p:xfrm>
        <a:graphic>
          <a:graphicData uri="http://schemas.openxmlformats.org/drawingml/2006/table">
            <a:tbl>
              <a:tblPr>
                <a:noFill/>
                <a:tableStyleId>{C0ED077F-E360-4986-871B-1CEF6B6D515A}</a:tableStyleId>
              </a:tblPr>
              <a:tblGrid>
                <a:gridCol w="1862250"/>
                <a:gridCol w="2547200"/>
                <a:gridCol w="6849675"/>
              </a:tblGrid>
              <a:tr h="3926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197325">
                <a:tc rowSpan="2">
                  <a:txBody>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Understanding your kidneys and how they work</a:t>
                      </a:r>
                      <a:endParaRPr b="1" sz="1200">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Anatomy and Function of the Urinary System</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https://healthhub.crestnerhealth.com/urology/definition/anatomy-and-function-urinary-system</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https://healthhub.crestnerhealth.com/urology/definition/anatomy-and-function-urinary-system?language_content_entity=es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7642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Take Care of Your Kidneys When You Have Other Chronic Conditions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https://healthhub.crestnerhealth.com/urology/management/take-care-your-kidneys-when-you-have-other-chronic-conditions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699475">
                <a:tc rowSpan="4">
                  <a:txBody>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Healthy habits to keep your kidneys working well</a:t>
                      </a:r>
                      <a:endParaRPr b="1" sz="1200">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Exercise and Eat Smart to Keep the Weight Off</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https://healthhub.crestnerhealth.com/digestive-health/prevention/exercise-and-eat-smart-keep-weight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6564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7 Steps to Better Blood Pressure Control</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https://healthhub.crestnerhealth.com/wellness/healthy-living/7-steps-better-blood-pressure-control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8315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Quit-Smoking Tools: Help for Kicking Your Habit</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https://healthhub.crestnerhealth.com/lung-health/treatment/quit-smoking-tools-help-kicking-your-habit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831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Please Hold the Salt</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https://healthhub.crestnerhealth.com/wellness/nutrition/please-hold-salt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8" name="Shape 978"/>
        <p:cNvGrpSpPr/>
        <p:nvPr/>
      </p:nvGrpSpPr>
      <p:grpSpPr>
        <a:xfrm>
          <a:off x="0" y="0"/>
          <a:ext cx="0" cy="0"/>
          <a:chOff x="0" y="0"/>
          <a:chExt cx="0" cy="0"/>
        </a:xfrm>
      </p:grpSpPr>
      <p:graphicFrame>
        <p:nvGraphicFramePr>
          <p:cNvPr id="979" name="Google Shape;979;p98"/>
          <p:cNvGraphicFramePr/>
          <p:nvPr/>
        </p:nvGraphicFramePr>
        <p:xfrm>
          <a:off x="258701" y="1401050"/>
          <a:ext cx="3000000" cy="3000000"/>
        </p:xfrm>
        <a:graphic>
          <a:graphicData uri="http://schemas.openxmlformats.org/drawingml/2006/table">
            <a:tbl>
              <a:tblPr>
                <a:noFill/>
                <a:tableStyleId>{C0ED077F-E360-4986-871B-1CEF6B6D515A}</a:tableStyleId>
              </a:tblPr>
              <a:tblGrid>
                <a:gridCol w="2000825"/>
                <a:gridCol w="2395350"/>
                <a:gridCol w="7171225"/>
              </a:tblGrid>
              <a:tr h="3906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382850">
                <a:tc rowSpan="7">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Keep an eye out for kidney problems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Don’t Let Kidney Disease Sneak Up on You</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https://healthhub.crestnerhealth.com/urology/causes/dont-let-kidney-disease-sneak-you</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0016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Overview of Kidney Disorders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https://healthhub.crestnerhealth.com/urology/definition/overview-kidney-disorders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https://healthhub.crestnerhealth.com/urology/definition/overview-kidney-disorders?language_content_entity=es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2109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All About Kidney Stones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https://healthhub.crestnerhealth.com/urology/types/all-about-kidney-stones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1993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Diabetic Kidney Disease (Diabetic Nephropathy)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https://healthhub.crestnerhealth.com/diabetes/related-conditions/diabetic-kidney-disease-diabetic-nephropathy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https://healthhub.crestnerhealth.com/diabetes/related-conditions/diabetic-kidney-disease-diabetic-nephropathy?language_content_entity=es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10016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Urinary Tract Infections (UTIs)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https://healthhub.crestnerhealth.com/urology/types/urinary-tract-infections-utis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https://healthhub.crestnerhealth.com/urology/types/urinary-tract-infections-utis?language_content_entity=es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4659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Glomerulonephritis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https://healthhub.crestnerhealth.com/urology/related-conditions/glomerulonephritis</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8039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Kidney Failure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https://healthhub.crestnerhealth.com/kidney-failure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3">
                            <a:extLst>
                              <a:ext uri="{A12FA001-AC4F-418D-AE19-62706E023703}">
                                <ahyp:hlinkClr val="tx"/>
                              </a:ext>
                            </a:extLst>
                          </a:hlinkClick>
                        </a:rPr>
                        <a:t>https://healthhub.crestnerhealth.com/kidney-failure?language_content_entity=es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980" name="Google Shape;980;p98"/>
          <p:cNvSpPr txBox="1"/>
          <p:nvPr>
            <p:ph type="title"/>
          </p:nvPr>
        </p:nvSpPr>
        <p:spPr>
          <a:xfrm>
            <a:off x="740664" y="-4295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81" name="Google Shape;981;p98"/>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6" name="Shape 986"/>
        <p:cNvGrpSpPr/>
        <p:nvPr/>
      </p:nvGrpSpPr>
      <p:grpSpPr>
        <a:xfrm>
          <a:off x="0" y="0"/>
          <a:ext cx="0" cy="0"/>
          <a:chOff x="0" y="0"/>
          <a:chExt cx="0" cy="0"/>
        </a:xfrm>
      </p:grpSpPr>
      <p:graphicFrame>
        <p:nvGraphicFramePr>
          <p:cNvPr id="987" name="Google Shape;987;p99"/>
          <p:cNvGraphicFramePr/>
          <p:nvPr/>
        </p:nvGraphicFramePr>
        <p:xfrm>
          <a:off x="258701" y="1401075"/>
          <a:ext cx="3000000" cy="3000000"/>
        </p:xfrm>
        <a:graphic>
          <a:graphicData uri="http://schemas.openxmlformats.org/drawingml/2006/table">
            <a:tbl>
              <a:tblPr>
                <a:noFill/>
                <a:tableStyleId>{C0ED077F-E360-4986-871B-1CEF6B6D515A}</a:tableStyleId>
              </a:tblPr>
              <a:tblGrid>
                <a:gridCol w="1869925"/>
                <a:gridCol w="2515300"/>
                <a:gridCol w="7258700"/>
              </a:tblGrid>
              <a:tr h="3481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738325">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Common kidney tests to know about</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Kidney Scan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https://healthhub.crestnerhealth.com/urology/diagnosis/ct-scan-kidney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https://healthhub.crestnerhealth.com/urology/diagnosis/ct-scan-kidney?language_content_entity=es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7383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Renal Venogram</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https://healthhub.crestnerhealth.com/urology/diagnosis/renal-venogram</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https://healthhub.crestnerhealth.com/urology/diagnosis/renal-venogram?language_content_entity=es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7383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Kidney Biopsy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sz="10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https://healthhub.crestnerhealth.com/urology/diagnosis/kidney-biopsy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https://healthhub.crestnerhealth.com/urology/diagnosis/kidney-biopsy?language_content_entity=es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283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Glomerular Filtration Rate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https://healthhub.crestnerhealth.com/hematology/diagnosis/glomerular-filtration-rate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https://healthhub.crestnerhealth.com/hematology/diagnosis/glomerular-filtration-rate?language_content_entity=es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46962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Tools to learn more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How Much Do You Know About Kidney Health?</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https://healthhub.crestnerhealth.com/urology/diagnosis/how-much-do-you-know-about-kidney-health</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283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Take the Kidney Stone Quiz</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https://healthhub.crestnerhealth.com/urology/diagnosis/take-kidney-stone-quiz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3">
                            <a:extLst>
                              <a:ext uri="{A12FA001-AC4F-418D-AE19-62706E023703}">
                                <ahyp:hlinkClr val="tx"/>
                              </a:ext>
                            </a:extLst>
                          </a:hlinkClick>
                        </a:rPr>
                        <a:t>https://healthhub.crestnerhealth.com/urology/diagnosis/take-kidney-stone-quiz?language_content_entity=es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4919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Kidney Infection (Pyelonephritis) - Video</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4">
                            <a:extLst>
                              <a:ext uri="{A12FA001-AC4F-418D-AE19-62706E023703}">
                                <ahyp:hlinkClr val="tx"/>
                              </a:ext>
                            </a:extLst>
                          </a:hlinkClick>
                        </a:rPr>
                        <a:t>https://healthhub.crestnerhealth.com/infectious-diseases/types/kidney-infection-pyelonephritis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988" name="Google Shape;988;p99"/>
          <p:cNvSpPr txBox="1"/>
          <p:nvPr>
            <p:ph type="title"/>
          </p:nvPr>
        </p:nvSpPr>
        <p:spPr>
          <a:xfrm>
            <a:off x="740664" y="-4295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89" name="Google Shape;989;p99"/>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HealthHub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kidney health to help establish and maintain healthy habits.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100"/>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96" name="Google Shape;996;p100"/>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97" name="Google Shape;997;p100"/>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Sexual Health</a:t>
            </a:r>
            <a:endParaRPr/>
          </a:p>
        </p:txBody>
      </p:sp>
      <p:sp>
        <p:nvSpPr>
          <p:cNvPr id="998" name="Google Shape;998;p100"/>
          <p:cNvSpPr txBox="1"/>
          <p:nvPr>
            <p:ph idx="5" type="body"/>
          </p:nvPr>
        </p:nvSpPr>
        <p:spPr>
          <a:xfrm>
            <a:off x="286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Apr</a:t>
            </a:r>
            <a:endParaRPr/>
          </a:p>
        </p:txBody>
      </p:sp>
      <p:sp>
        <p:nvSpPr>
          <p:cNvPr id="999" name="Google Shape;999;p100"/>
          <p:cNvSpPr txBox="1"/>
          <p:nvPr>
            <p:ph idx="5" type="body"/>
          </p:nvPr>
        </p:nvSpPr>
        <p:spPr>
          <a:xfrm>
            <a:off x="5747979" y="4643725"/>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May</a:t>
            </a:r>
            <a:endParaRPr/>
          </a:p>
        </p:txBody>
      </p:sp>
      <p:sp>
        <p:nvSpPr>
          <p:cNvPr id="1000" name="Google Shape;1000;p100"/>
          <p:cNvSpPr txBox="1"/>
          <p:nvPr>
            <p:ph idx="5" type="body"/>
          </p:nvPr>
        </p:nvSpPr>
        <p:spPr>
          <a:xfrm>
            <a:off x="847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June</a:t>
            </a:r>
            <a:endParaRPr/>
          </a:p>
        </p:txBody>
      </p:sp>
      <p:sp>
        <p:nvSpPr>
          <p:cNvPr id="1001" name="Google Shape;1001;p100"/>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Women’s Health</a:t>
            </a:r>
            <a:endParaRPr/>
          </a:p>
        </p:txBody>
      </p:sp>
      <p:sp>
        <p:nvSpPr>
          <p:cNvPr id="1002" name="Google Shape;1002;p100"/>
          <p:cNvSpPr txBox="1"/>
          <p:nvPr>
            <p:ph idx="3" type="body"/>
          </p:nvPr>
        </p:nvSpPr>
        <p:spPr>
          <a:xfrm>
            <a:off x="809790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Family Fitness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7" name="Shape 1007"/>
        <p:cNvGrpSpPr/>
        <p:nvPr/>
      </p:nvGrpSpPr>
      <p:grpSpPr>
        <a:xfrm>
          <a:off x="0" y="0"/>
          <a:ext cx="0" cy="0"/>
          <a:chOff x="0" y="0"/>
          <a:chExt cx="0" cy="0"/>
        </a:xfrm>
      </p:grpSpPr>
      <p:sp>
        <p:nvSpPr>
          <p:cNvPr id="1008" name="Google Shape;1008;p101"/>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09" name="Google Shape;1009;p101"/>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10" name="Google Shape;1010;p101"/>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11" name="Google Shape;1011;p101"/>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12" name="Google Shape;1012;p101"/>
          <p:cNvGrpSpPr/>
          <p:nvPr/>
        </p:nvGrpSpPr>
        <p:grpSpPr>
          <a:xfrm>
            <a:off x="9827386" y="1177750"/>
            <a:ext cx="612622" cy="612000"/>
            <a:chOff x="10134200" y="974025"/>
            <a:chExt cx="681600" cy="612000"/>
          </a:xfrm>
        </p:grpSpPr>
        <p:sp>
          <p:nvSpPr>
            <p:cNvPr id="1013" name="Google Shape;1013;p101"/>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14" name="Google Shape;1014;p101"/>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15" name="Google Shape;1015;p101"/>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16" name="Google Shape;1016;p101"/>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7" name="Google Shape;1017;p101"/>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018" name="Google Shape;1018;p101"/>
          <p:cNvGraphicFramePr/>
          <p:nvPr/>
        </p:nvGraphicFramePr>
        <p:xfrm>
          <a:off x="7864400" y="3582925"/>
          <a:ext cx="3000000" cy="3000000"/>
        </p:xfrm>
        <a:graphic>
          <a:graphicData uri="http://schemas.openxmlformats.org/drawingml/2006/table">
            <a:tbl>
              <a:tblPr>
                <a:noFill/>
                <a:tableStyleId>{66711D7A-632E-45E1-9F29-05DB3A2568FE}</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kidney-related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Kidney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25422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678014" y="12539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3" name="Google Shape;813;p84"/>
          <p:cNvGraphicFramePr/>
          <p:nvPr/>
        </p:nvGraphicFramePr>
        <p:xfrm>
          <a:off x="7864400" y="3582925"/>
          <a:ext cx="3000000" cy="3000000"/>
        </p:xfrm>
        <a:graphic>
          <a:graphicData uri="http://schemas.openxmlformats.org/drawingml/2006/table">
            <a:tbl>
              <a:tblPr>
                <a:noFill/>
                <a:tableStyleId>{66711D7A-632E-45E1-9F29-05DB3A2568FE}</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23900" y="499350"/>
            <a:ext cx="106179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Kidney health overview</a:t>
            </a:r>
            <a:endParaRPr/>
          </a:p>
        </p:txBody>
      </p:sp>
      <p:graphicFrame>
        <p:nvGraphicFramePr>
          <p:cNvPr id="832" name="Google Shape;832;p86"/>
          <p:cNvGraphicFramePr/>
          <p:nvPr/>
        </p:nvGraphicFramePr>
        <p:xfrm>
          <a:off x="741363" y="1459688"/>
          <a:ext cx="3000000" cy="3000000"/>
        </p:xfrm>
        <a:graphic>
          <a:graphicData uri="http://schemas.openxmlformats.org/drawingml/2006/table">
            <a:tbl>
              <a:tblPr>
                <a:noFill/>
                <a:tableStyleId>{C0ED077F-E360-4986-871B-1CEF6B6D515A}</a:tableStyleId>
              </a:tblPr>
              <a:tblGrid>
                <a:gridCol w="3836850"/>
                <a:gridCol w="3416550"/>
                <a:gridCol w="2035650"/>
              </a:tblGrid>
              <a:tr h="3745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8970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Who’s most likely to have high blood pressure, a health condition that can contribute to kidney failure? Whites, Blacks, Asians, or Hispanics? Test your knowledge of this and other kidney health facts.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https://healthhub.crestnerhealth.com/urology/diagnosis/how-much-do-you-know-about-kidney-health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9654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Could you have kidney disease—and not even know it? Millions of Americans are in the dark about this potentially deadly condition. Learn more and take a quiz to check your risk.</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https://healthhub.crestnerhealth.com/urology/causes/dont-let-kidney-disease-sneak-you</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527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Want to stop kidney disease in its tracks? You can—with the help of the glomerular filtration test, or GFR. This blood test detects kidney disease before you even have symptoms.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https://healthhub.crestnerhealth.com/hematology/diagnosis/glomerular-filtration-rate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https://healthhub.crestnerhealth.com/hematology/diagnosis/glomerular-filtration-rate?language_content_entity=es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282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Kidney stones definitely don’t rock. These solid pieces of material cause sudden, intense pain. There are no real warning signs, so prevention is key. Here’s how to keep them at bay.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https://healthhub.crestnerhealth.com/urology/types/all-about-kidney-stones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506400"/>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82025"/>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Vector illustration of an abstract scheme, which contains people icons." id="838" name="Google Shape;838;p86"/>
          <p:cNvPicPr preferRelativeResize="0"/>
          <p:nvPr/>
        </p:nvPicPr>
        <p:blipFill>
          <a:blip r:embed="rId9">
            <a:alphaModFix/>
          </a:blip>
          <a:stretch>
            <a:fillRect/>
          </a:stretch>
        </p:blipFill>
        <p:spPr>
          <a:xfrm>
            <a:off x="8118247" y="1944500"/>
            <a:ext cx="1839328" cy="829500"/>
          </a:xfrm>
          <a:prstGeom prst="rect">
            <a:avLst/>
          </a:prstGeom>
          <a:noFill/>
          <a:ln>
            <a:noFill/>
          </a:ln>
        </p:spPr>
      </p:pic>
      <p:pic>
        <p:nvPicPr>
          <p:cNvPr descr="he enjoys some quality time with his smartest device - old adult ipad stock pictures, royalty-free photos &amp; images" id="839" name="Google Shape;839;p86"/>
          <p:cNvPicPr preferRelativeResize="0"/>
          <p:nvPr/>
        </p:nvPicPr>
        <p:blipFill>
          <a:blip r:embed="rId10">
            <a:alphaModFix/>
          </a:blip>
          <a:stretch>
            <a:fillRect/>
          </a:stretch>
        </p:blipFill>
        <p:spPr>
          <a:xfrm>
            <a:off x="8388687" y="2849450"/>
            <a:ext cx="1298448" cy="853266"/>
          </a:xfrm>
          <a:prstGeom prst="rect">
            <a:avLst/>
          </a:prstGeom>
          <a:noFill/>
          <a:ln>
            <a:noFill/>
          </a:ln>
        </p:spPr>
      </p:pic>
      <p:pic>
        <p:nvPicPr>
          <p:cNvPr descr="internal anatomy of human kidney paper craft - kidney test stock pictures, royalty-free photos &amp; images" id="840" name="Google Shape;840;p86"/>
          <p:cNvPicPr preferRelativeResize="0"/>
          <p:nvPr/>
        </p:nvPicPr>
        <p:blipFill>
          <a:blip r:embed="rId11">
            <a:alphaModFix/>
          </a:blip>
          <a:stretch>
            <a:fillRect/>
          </a:stretch>
        </p:blipFill>
        <p:spPr>
          <a:xfrm>
            <a:off x="8352110" y="4112688"/>
            <a:ext cx="1371601" cy="908685"/>
          </a:xfrm>
          <a:prstGeom prst="rect">
            <a:avLst/>
          </a:prstGeom>
          <a:noFill/>
          <a:ln>
            <a:noFill/>
          </a:ln>
        </p:spPr>
      </p:pic>
      <p:pic>
        <p:nvPicPr>
          <p:cNvPr descr="woman with backache - kidney stone stock pictures, royalty-free photos &amp; images" id="841" name="Google Shape;841;p86"/>
          <p:cNvPicPr preferRelativeResize="0"/>
          <p:nvPr/>
        </p:nvPicPr>
        <p:blipFill>
          <a:blip r:embed="rId12">
            <a:alphaModFix/>
          </a:blip>
          <a:stretch>
            <a:fillRect/>
          </a:stretch>
        </p:blipFill>
        <p:spPr>
          <a:xfrm>
            <a:off x="8389205" y="5431350"/>
            <a:ext cx="1297411" cy="9476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87"/>
          <p:cNvSpPr txBox="1"/>
          <p:nvPr>
            <p:ph type="title"/>
          </p:nvPr>
        </p:nvSpPr>
        <p:spPr>
          <a:xfrm>
            <a:off x="315000" y="158500"/>
            <a:ext cx="10952400" cy="92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Seeking care for your kidneys</a:t>
            </a:r>
            <a:endParaRPr/>
          </a:p>
        </p:txBody>
      </p:sp>
      <p:graphicFrame>
        <p:nvGraphicFramePr>
          <p:cNvPr id="848" name="Google Shape;848;p87"/>
          <p:cNvGraphicFramePr/>
          <p:nvPr/>
        </p:nvGraphicFramePr>
        <p:xfrm>
          <a:off x="436563" y="1255163"/>
          <a:ext cx="3000000" cy="3000000"/>
        </p:xfrm>
        <a:graphic>
          <a:graphicData uri="http://schemas.openxmlformats.org/drawingml/2006/table">
            <a:tbl>
              <a:tblPr>
                <a:noFill/>
                <a:tableStyleId>{C0ED077F-E360-4986-871B-1CEF6B6D515A}</a:tableStyleId>
              </a:tblPr>
              <a:tblGrid>
                <a:gridCol w="3836850"/>
                <a:gridCol w="3455625"/>
                <a:gridCol w="1996575"/>
              </a:tblGrid>
              <a:tr h="483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550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Fever, vomiting, and painful urination. These and other signs can mean your UTI has led to a kidney infection. Learn how your provider can make the diagnosis.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a:t>
                      </a:r>
                      <a:r>
                        <a:rPr lang="en-US" sz="1000">
                          <a:solidFill>
                            <a:schemeClr val="accent3"/>
                          </a:solidFill>
                          <a:latin typeface="Plus Jakarta Sans"/>
                          <a:ea typeface="Plus Jakarta Sans"/>
                          <a:cs typeface="Plus Jakarta Sans"/>
                          <a:sym typeface="Plus Jakarta Sans"/>
                        </a:rPr>
                        <a:t>ish:</a:t>
                      </a:r>
                      <a:endParaRPr sz="10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https://healthhub.crestnerhealth.com/infectious-diseases/types/kidney-infection-pyelonephritis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https://healthhub.crestnerhealth.com/infectious-diseases/types/kidney-infection-pyelonephritis?language_content_entity=es</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5700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Is your kidney function not what it’s supposed to be? You may need  a kidney biopsy. Here’s how to prepare and what to expect.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https://healthhub.crestnerhealth.com/urology/diagnosis/kidney-biopsy</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https://healthhub.crestnerhealth.com/urology/diagnosis/kidney-biopsy?language_content_entity=es</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098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There’s no one-size-fits-all treatment for kidney failure. Dialysis and other treatments can help you live longer and feel better. Find out about your options.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a:t>
                      </a:r>
                      <a:r>
                        <a:rPr lang="en-US" sz="1000">
                          <a:solidFill>
                            <a:schemeClr val="accent3"/>
                          </a:solidFill>
                          <a:latin typeface="Plus Jakarta Sans"/>
                          <a:ea typeface="Plus Jakarta Sans"/>
                          <a:cs typeface="Plus Jakarta Sans"/>
                          <a:sym typeface="Plus Jakarta Sans"/>
                        </a:rPr>
                        <a:t>ish:</a:t>
                      </a:r>
                      <a:endParaRPr>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https://healthhub.crestnerhealth.com/kidney-failure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https://healthhub.crestnerhealth.com/kidney-failure?language_content_entity=es</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9" name="Google Shape;849;p87"/>
          <p:cNvSpPr txBox="1"/>
          <p:nvPr/>
        </p:nvSpPr>
        <p:spPr>
          <a:xfrm>
            <a:off x="519975" y="6473100"/>
            <a:ext cx="110337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50" name="Google Shape;850;p87"/>
          <p:cNvSpPr txBox="1"/>
          <p:nvPr/>
        </p:nvSpPr>
        <p:spPr>
          <a:xfrm>
            <a:off x="10100250" y="3657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1" name="Google Shape;851;p87"/>
          <p:cNvGrpSpPr/>
          <p:nvPr/>
        </p:nvGrpSpPr>
        <p:grpSpPr>
          <a:xfrm>
            <a:off x="10752600" y="2941825"/>
            <a:ext cx="681600" cy="681600"/>
            <a:chOff x="10294125" y="1691525"/>
            <a:chExt cx="681600" cy="681600"/>
          </a:xfrm>
        </p:grpSpPr>
        <p:sp>
          <p:nvSpPr>
            <p:cNvPr id="852" name="Google Shape;852;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3" name="Google Shape;853;p87"/>
            <p:cNvPicPr preferRelativeResize="0"/>
            <p:nvPr/>
          </p:nvPicPr>
          <p:blipFill>
            <a:blip r:embed="rId9">
              <a:alphaModFix/>
            </a:blip>
            <a:stretch>
              <a:fillRect/>
            </a:stretch>
          </p:blipFill>
          <p:spPr>
            <a:xfrm>
              <a:off x="10419913" y="1813734"/>
              <a:ext cx="430025" cy="437175"/>
            </a:xfrm>
            <a:prstGeom prst="rect">
              <a:avLst/>
            </a:prstGeom>
            <a:noFill/>
            <a:ln>
              <a:noFill/>
            </a:ln>
          </p:spPr>
        </p:pic>
      </p:grpSp>
      <p:pic>
        <p:nvPicPr>
          <p:cNvPr descr="medical specialist conducts an examination of the kidneys of patient - kidney health stock pictures, royalty-free photos &amp; images" id="854" name="Google Shape;854;p87"/>
          <p:cNvPicPr preferRelativeResize="0"/>
          <p:nvPr/>
        </p:nvPicPr>
        <p:blipFill>
          <a:blip r:embed="rId10">
            <a:alphaModFix/>
          </a:blip>
          <a:stretch>
            <a:fillRect/>
          </a:stretch>
        </p:blipFill>
        <p:spPr>
          <a:xfrm>
            <a:off x="7906615" y="2074075"/>
            <a:ext cx="1645163" cy="1096775"/>
          </a:xfrm>
          <a:prstGeom prst="rect">
            <a:avLst/>
          </a:prstGeom>
          <a:noFill/>
          <a:ln>
            <a:noFill/>
          </a:ln>
        </p:spPr>
      </p:pic>
      <p:pic>
        <p:nvPicPr>
          <p:cNvPr descr="doctor explain kidney model - talking with doctor kidneys stock pictures, royalty-free photos &amp; images" id="855" name="Google Shape;855;p87"/>
          <p:cNvPicPr preferRelativeResize="0"/>
          <p:nvPr/>
        </p:nvPicPr>
        <p:blipFill>
          <a:blip r:embed="rId11">
            <a:alphaModFix/>
          </a:blip>
          <a:stretch>
            <a:fillRect/>
          </a:stretch>
        </p:blipFill>
        <p:spPr>
          <a:xfrm>
            <a:off x="7906236" y="5378800"/>
            <a:ext cx="1645920" cy="914400"/>
          </a:xfrm>
          <a:prstGeom prst="rect">
            <a:avLst/>
          </a:prstGeom>
          <a:noFill/>
          <a:ln>
            <a:noFill/>
          </a:ln>
        </p:spPr>
      </p:pic>
      <p:pic>
        <p:nvPicPr>
          <p:cNvPr descr="orthopedic surgeons examine a patient's x-ray. - doctor discussing results stock pictures, royalty-free photos &amp; images" id="856" name="Google Shape;856;p87"/>
          <p:cNvPicPr preferRelativeResize="0"/>
          <p:nvPr/>
        </p:nvPicPr>
        <p:blipFill>
          <a:blip r:embed="rId12">
            <a:alphaModFix/>
          </a:blip>
          <a:stretch>
            <a:fillRect/>
          </a:stretch>
        </p:blipFill>
        <p:spPr>
          <a:xfrm>
            <a:off x="7906236" y="3751475"/>
            <a:ext cx="1645920" cy="109728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p88"/>
          <p:cNvSpPr txBox="1"/>
          <p:nvPr>
            <p:ph type="title"/>
          </p:nvPr>
        </p:nvSpPr>
        <p:spPr>
          <a:xfrm>
            <a:off x="740675" y="2420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Healthy eating</a:t>
            </a:r>
            <a:endParaRPr/>
          </a:p>
        </p:txBody>
      </p:sp>
      <p:graphicFrame>
        <p:nvGraphicFramePr>
          <p:cNvPr id="863" name="Google Shape;863;p88"/>
          <p:cNvGraphicFramePr/>
          <p:nvPr/>
        </p:nvGraphicFramePr>
        <p:xfrm>
          <a:off x="678763" y="886488"/>
          <a:ext cx="3000000" cy="3000000"/>
        </p:xfrm>
        <a:graphic>
          <a:graphicData uri="http://schemas.openxmlformats.org/drawingml/2006/table">
            <a:tbl>
              <a:tblPr>
                <a:noFill/>
                <a:tableStyleId>{C0ED077F-E360-4986-871B-1CEF6B6D515A}</a:tableStyleId>
              </a:tblPr>
              <a:tblGrid>
                <a:gridCol w="3887625"/>
                <a:gridCol w="3297350"/>
                <a:gridCol w="2014275"/>
              </a:tblGrid>
              <a:tr h="6143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66025">
                <a:tc>
                  <a:txBody>
                    <a:bodyPr/>
                    <a:lstStyle/>
                    <a:p>
                      <a:pPr indent="0" lvl="0" marL="0" rtl="0" algn="l">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Salt lovers, beware: Overdoing your salt intake does more than make you feel puffy and bloated. It can also raise your risk for kidney stones and kidney disease. Here’s how to be smart about salt.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https://healthhub.crestnerhealth.com/wellness/nutrition/please-hold-salt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466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Ready to whip up a dessert that’s a real peach? Try our peach berry crisp. It’s not only tasty, but boosts your kidney health, too!</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https://healthhub.crestnerhealth.com/wellness/recipes/peach-berry-crisp</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66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What’s for dinner tonight? If you’re looking for a main dish with fresh, delicious flavors and only four ingredients, honey-herb chicken checks all the boxes. Bonus: It’s great for your kidney health.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https://healthhub.crestnerhealth.com/wellness/recipes/honey-herb-chicken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4" name="Google Shape;864;p88"/>
          <p:cNvSpPr txBox="1"/>
          <p:nvPr/>
        </p:nvSpPr>
        <p:spPr>
          <a:xfrm>
            <a:off x="741375" y="6126500"/>
            <a:ext cx="10020300" cy="3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65" name="Google Shape;865;p88"/>
          <p:cNvSpPr txBox="1"/>
          <p:nvPr/>
        </p:nvSpPr>
        <p:spPr>
          <a:xfrm>
            <a:off x="10116975" y="3311225"/>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66" name="Google Shape;866;p88"/>
          <p:cNvGrpSpPr/>
          <p:nvPr/>
        </p:nvGrpSpPr>
        <p:grpSpPr>
          <a:xfrm>
            <a:off x="10761675" y="2629625"/>
            <a:ext cx="681600" cy="681600"/>
            <a:chOff x="10294125" y="2443000"/>
            <a:chExt cx="681600" cy="681600"/>
          </a:xfrm>
        </p:grpSpPr>
        <p:sp>
          <p:nvSpPr>
            <p:cNvPr id="867" name="Google Shape;867;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8" name="Google Shape;868;p8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wooden bowl filled with coarse grained sea salt on rustic background - salt intake stock pictures, royalty-free photos &amp; images" id="869" name="Google Shape;869;p88"/>
          <p:cNvPicPr preferRelativeResize="0"/>
          <p:nvPr/>
        </p:nvPicPr>
        <p:blipFill>
          <a:blip r:embed="rId7">
            <a:alphaModFix/>
          </a:blip>
          <a:stretch>
            <a:fillRect/>
          </a:stretch>
        </p:blipFill>
        <p:spPr>
          <a:xfrm>
            <a:off x="8054850" y="1656825"/>
            <a:ext cx="1645920" cy="1097280"/>
          </a:xfrm>
          <a:prstGeom prst="rect">
            <a:avLst/>
          </a:prstGeom>
          <a:noFill/>
          <a:ln>
            <a:noFill/>
          </a:ln>
        </p:spPr>
      </p:pic>
      <p:pic>
        <p:nvPicPr>
          <p:cNvPr descr="summer fruit dessert, freshly baked nectarine and apricot crumble - peach blueberry  crisp stock pictures, royalty-free photos &amp; images" id="870" name="Google Shape;870;p88"/>
          <p:cNvPicPr preferRelativeResize="0"/>
          <p:nvPr/>
        </p:nvPicPr>
        <p:blipFill>
          <a:blip r:embed="rId8">
            <a:alphaModFix/>
          </a:blip>
          <a:stretch>
            <a:fillRect/>
          </a:stretch>
        </p:blipFill>
        <p:spPr>
          <a:xfrm>
            <a:off x="7931238" y="3170825"/>
            <a:ext cx="1618488" cy="1073222"/>
          </a:xfrm>
          <a:prstGeom prst="rect">
            <a:avLst/>
          </a:prstGeom>
          <a:noFill/>
          <a:ln>
            <a:noFill/>
          </a:ln>
        </p:spPr>
      </p:pic>
      <p:pic>
        <p:nvPicPr>
          <p:cNvPr descr="close-up of food in plate on table - honey herb chicken stock pictures, royalty-free photos &amp; images" id="871" name="Google Shape;871;p88"/>
          <p:cNvPicPr preferRelativeResize="0"/>
          <p:nvPr/>
        </p:nvPicPr>
        <p:blipFill>
          <a:blip r:embed="rId9">
            <a:alphaModFix/>
          </a:blip>
          <a:stretch>
            <a:fillRect/>
          </a:stretch>
        </p:blipFill>
        <p:spPr>
          <a:xfrm>
            <a:off x="7917525" y="4660775"/>
            <a:ext cx="1645913" cy="1097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pic>
        <p:nvPicPr>
          <p:cNvPr id="877" name="Google Shape;877;p89"/>
          <p:cNvPicPr preferRelativeResize="0"/>
          <p:nvPr>
            <p:ph idx="2" type="pic"/>
          </p:nvPr>
        </p:nvPicPr>
        <p:blipFill rotWithShape="1">
          <a:blip r:embed="rId3">
            <a:alphaModFix/>
          </a:blip>
          <a:srcRect b="0" l="24912" r="24912" t="0"/>
          <a:stretch/>
        </p:blipFill>
        <p:spPr>
          <a:xfrm flipH="1">
            <a:off x="6458875" y="416100"/>
            <a:ext cx="5733300" cy="6025800"/>
          </a:xfrm>
          <a:prstGeom prst="flowChartDelay">
            <a:avLst/>
          </a:prstGeom>
        </p:spPr>
      </p:pic>
      <p:sp>
        <p:nvSpPr>
          <p:cNvPr id="878" name="Google Shape;878;p89"/>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79" name="Google Shape;879;p89"/>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80" name="Google Shape;880;p89"/>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81" name="Google Shape;881;p89"/>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kidney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82" name="Google Shape;882;p89"/>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83" name="Google Shape;883;p89"/>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4" name="Google Shape;884;p89"/>
          <p:cNvSpPr txBox="1"/>
          <p:nvPr/>
        </p:nvSpPr>
        <p:spPr>
          <a:xfrm>
            <a:off x="6280175" y="3506425"/>
            <a:ext cx="2691900" cy="229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Kidney health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nephrology</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urology</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kidney disease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chronic kidney disease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urology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polycystic kidney disease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stage 3 kidney disease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chronic kidney disease stage 3</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kidney disease symptoms</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kidney stone treatment</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