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6858000" cx="12192000"/>
  <p:notesSz cx="6858000" cy="9144000"/>
  <p:embeddedFontLst>
    <p:embeddedFont>
      <p:font typeface="Plus Jakarta Sans ExtraBold"/>
      <p:bold r:id="rId33"/>
      <p:boldItalic r:id="rId34"/>
    </p:embeddedFont>
    <p:embeddedFont>
      <p:font typeface="Plus Jakarta Sans"/>
      <p:regular r:id="rId35"/>
      <p:bold r:id="rId36"/>
      <p:italic r:id="rId37"/>
      <p:boldItalic r:id="rId38"/>
    </p:embeddedFont>
    <p:embeddedFont>
      <p:font typeface="Montserrat Black"/>
      <p:bold r:id="rId39"/>
      <p:boldItalic r:id="rId40"/>
    </p:embeddedFont>
    <p:embeddedFont>
      <p:font typeface="Plus Jakarta Sans SemiBold"/>
      <p:regular r:id="rId41"/>
      <p:bold r:id="rId42"/>
      <p:italic r:id="rId43"/>
      <p:boldItalic r:id="rId44"/>
    </p:embeddedFont>
    <p:embeddedFont>
      <p:font typeface="Plus Jakarta Sans Medium"/>
      <p:regular r:id="rId45"/>
      <p:bold r:id="rId46"/>
      <p:italic r:id="rId47"/>
      <p:boldItalic r:id="rId48"/>
    </p:embeddedFont>
    <p:embeddedFont>
      <p:font typeface="Plus Jakarta Sans Light"/>
      <p:regular r:id="rId49"/>
      <p:bold r:id="rId50"/>
      <p:italic r:id="rId51"/>
      <p:boldItalic r:id="rId52"/>
    </p:embeddedFont>
    <p:embeddedFont>
      <p:font typeface="DM Serif Display"/>
      <p:regular r:id="rId53"/>
      <p:italic r:id="rId54"/>
    </p:embeddedFont>
    <p:embeddedFont>
      <p:font typeface="Century Gothic"/>
      <p:regular r:id="rId55"/>
      <p:bold r:id="rId56"/>
      <p:italic r:id="rId57"/>
      <p:boldItalic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20E02E-3865-4B6E-95C4-9F813BF5EA4C}">
  <a:tblStyle styleId="{F320E02E-3865-4B6E-95C4-9F813BF5EA4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F18B022-958D-42FB-9594-4A5FF0A75D95}" styleName="Table_1">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Black-boldItalic.fntdata"/><Relationship Id="rId42" Type="http://schemas.openxmlformats.org/officeDocument/2006/relationships/font" Target="fonts/PlusJakartaSansSemiBold-bold.fntdata"/><Relationship Id="rId41" Type="http://schemas.openxmlformats.org/officeDocument/2006/relationships/font" Target="fonts/PlusJakartaSansSemiBold-regular.fntdata"/><Relationship Id="rId44" Type="http://schemas.openxmlformats.org/officeDocument/2006/relationships/font" Target="fonts/PlusJakartaSansSemiBold-boldItalic.fntdata"/><Relationship Id="rId43" Type="http://schemas.openxmlformats.org/officeDocument/2006/relationships/font" Target="fonts/PlusJakartaSansSemiBold-italic.fntdata"/><Relationship Id="rId46" Type="http://schemas.openxmlformats.org/officeDocument/2006/relationships/font" Target="fonts/PlusJakartaSansMedium-bold.fntdata"/><Relationship Id="rId45"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Medium-boldItalic.fntdata"/><Relationship Id="rId47" Type="http://schemas.openxmlformats.org/officeDocument/2006/relationships/font" Target="fonts/PlusJakartaSansMedium-italic.fntdata"/><Relationship Id="rId49" Type="http://schemas.openxmlformats.org/officeDocument/2006/relationships/font" Target="fonts/PlusJakartaSansLight-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font" Target="fonts/PlusJakartaSansExtraBold-bold.fntdata"/><Relationship Id="rId32" Type="http://schemas.openxmlformats.org/officeDocument/2006/relationships/slide" Target="slides/slide25.xml"/><Relationship Id="rId35" Type="http://schemas.openxmlformats.org/officeDocument/2006/relationships/font" Target="fonts/PlusJakartaSans-regular.fntdata"/><Relationship Id="rId34" Type="http://schemas.openxmlformats.org/officeDocument/2006/relationships/font" Target="fonts/PlusJakartaSansExtraBold-boldItalic.fntdata"/><Relationship Id="rId37" Type="http://schemas.openxmlformats.org/officeDocument/2006/relationships/font" Target="fonts/PlusJakartaSans-italic.fntdata"/><Relationship Id="rId36" Type="http://schemas.openxmlformats.org/officeDocument/2006/relationships/font" Target="fonts/PlusJakartaSans-bold.fntdata"/><Relationship Id="rId39" Type="http://schemas.openxmlformats.org/officeDocument/2006/relationships/font" Target="fonts/MontserratBlack-bold.fntdata"/><Relationship Id="rId38" Type="http://schemas.openxmlformats.org/officeDocument/2006/relationships/font" Target="fonts/PlusJakartaSans-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PlusJakartaSansLight-italic.fntdata"/><Relationship Id="rId50" Type="http://schemas.openxmlformats.org/officeDocument/2006/relationships/font" Target="fonts/PlusJakartaSansLight-bold.fntdata"/><Relationship Id="rId53" Type="http://schemas.openxmlformats.org/officeDocument/2006/relationships/font" Target="fonts/DMSerifDisplay-regular.fntdata"/><Relationship Id="rId52" Type="http://schemas.openxmlformats.org/officeDocument/2006/relationships/font" Target="fonts/PlusJakartaSansLight-boldItalic.fntdata"/><Relationship Id="rId11" Type="http://schemas.openxmlformats.org/officeDocument/2006/relationships/slide" Target="slides/slide4.xml"/><Relationship Id="rId55" Type="http://schemas.openxmlformats.org/officeDocument/2006/relationships/font" Target="fonts/CenturyGothic-regular.fntdata"/><Relationship Id="rId10" Type="http://schemas.openxmlformats.org/officeDocument/2006/relationships/slide" Target="slides/slide3.xml"/><Relationship Id="rId54" Type="http://schemas.openxmlformats.org/officeDocument/2006/relationships/font" Target="fonts/DMSerifDisplay-italic.fntdata"/><Relationship Id="rId13" Type="http://schemas.openxmlformats.org/officeDocument/2006/relationships/slide" Target="slides/slide6.xml"/><Relationship Id="rId57" Type="http://schemas.openxmlformats.org/officeDocument/2006/relationships/font" Target="fonts/CenturyGothic-italic.fntdata"/><Relationship Id="rId12" Type="http://schemas.openxmlformats.org/officeDocument/2006/relationships/slide" Target="slides/slide5.xml"/><Relationship Id="rId56" Type="http://schemas.openxmlformats.org/officeDocument/2006/relationships/font" Target="fonts/CenturyGothic-bold.fntdata"/><Relationship Id="rId15" Type="http://schemas.openxmlformats.org/officeDocument/2006/relationships/slide" Target="slides/slide8.xml"/><Relationship Id="rId14" Type="http://schemas.openxmlformats.org/officeDocument/2006/relationships/slide" Target="slides/slide7.xml"/><Relationship Id="rId58" Type="http://schemas.openxmlformats.org/officeDocument/2006/relationships/font" Target="fonts/CenturyGothic-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ites.google.com/webmd.net/ember/home" TargetMode="External"/><Relationship Id="rId3" Type="http://schemas.openxmlformats.org/officeDocument/2006/relationships/hyperlink" Target="https://drive.google.com/drive/folders/1f7McxhbWmtmBAodNm4I4iBPTbTPAsnW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2"/>
              </a:rPr>
              <a:t>https://sites.google.com/webmd.net/ember/home</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3"/>
              </a:rPr>
              <a:t>https://drive.google.com/drive/folders/1f7McxhbWmtmBAodNm4I4iBPTbTPAsnWR</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4" name="Google Shape;884;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885" name="Google Shape;885;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97" name="Google Shape;897;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98" name="Google Shape;898;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09" name="Google Shape;909;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10" name="Google Shape;910;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20" name="Google Shape;920;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21" name="Google Shape;921;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9" name="Google Shape;929;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30" name="Google Shape;930;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0" name="Shape 940"/>
        <p:cNvGrpSpPr/>
        <p:nvPr/>
      </p:nvGrpSpPr>
      <p:grpSpPr>
        <a:xfrm>
          <a:off x="0" y="0"/>
          <a:ext cx="0" cy="0"/>
          <a:chOff x="0" y="0"/>
          <a:chExt cx="0" cy="0"/>
        </a:xfrm>
      </p:grpSpPr>
      <p:sp>
        <p:nvSpPr>
          <p:cNvPr id="941" name="Google Shape;941;g337f3efcd39_0_1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42" name="Google Shape;942;g337f3efcd39_0_1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43" name="Google Shape;943;g337f3efcd39_0_1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0" name="Shape 950"/>
        <p:cNvGrpSpPr/>
        <p:nvPr/>
      </p:nvGrpSpPr>
      <p:grpSpPr>
        <a:xfrm>
          <a:off x="0" y="0"/>
          <a:ext cx="0" cy="0"/>
          <a:chOff x="0" y="0"/>
          <a:chExt cx="0" cy="0"/>
        </a:xfrm>
      </p:grpSpPr>
      <p:sp>
        <p:nvSpPr>
          <p:cNvPr id="951" name="Google Shape;951;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2" name="Google Shape;952;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3" name="Google Shape;953;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2" name="Shape 962"/>
        <p:cNvGrpSpPr/>
        <p:nvPr/>
      </p:nvGrpSpPr>
      <p:grpSpPr>
        <a:xfrm>
          <a:off x="0" y="0"/>
          <a:ext cx="0" cy="0"/>
          <a:chOff x="0" y="0"/>
          <a:chExt cx="0" cy="0"/>
        </a:xfrm>
      </p:grpSpPr>
      <p:sp>
        <p:nvSpPr>
          <p:cNvPr id="963" name="Google Shape;963;g22951048abd_0_7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4" name="Google Shape;964;g22951048abd_0_7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5" name="Google Shape;965;g22951048abd_0_7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0" name="Shape 970"/>
        <p:cNvGrpSpPr/>
        <p:nvPr/>
      </p:nvGrpSpPr>
      <p:grpSpPr>
        <a:xfrm>
          <a:off x="0" y="0"/>
          <a:ext cx="0" cy="0"/>
          <a:chOff x="0" y="0"/>
          <a:chExt cx="0" cy="0"/>
        </a:xfrm>
      </p:grpSpPr>
      <p:sp>
        <p:nvSpPr>
          <p:cNvPr id="971" name="Google Shape;971;g2dd45f2059a_0_6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72" name="Google Shape;972;g2dd45f2059a_0_6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73" name="Google Shape;973;g2dd45f2059a_0_6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8" name="Shape 978"/>
        <p:cNvGrpSpPr/>
        <p:nvPr/>
      </p:nvGrpSpPr>
      <p:grpSpPr>
        <a:xfrm>
          <a:off x="0" y="0"/>
          <a:ext cx="0" cy="0"/>
          <a:chOff x="0" y="0"/>
          <a:chExt cx="0" cy="0"/>
        </a:xfrm>
      </p:grpSpPr>
      <p:sp>
        <p:nvSpPr>
          <p:cNvPr id="979" name="Google Shape;979;g2e2455d6f20_0_4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0" name="Google Shape;980;g2e2455d6f20_0_4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1" name="Google Shape;981;g2e2455d6f20_0_4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6" name="Shape 986"/>
        <p:cNvGrpSpPr/>
        <p:nvPr/>
      </p:nvGrpSpPr>
      <p:grpSpPr>
        <a:xfrm>
          <a:off x="0" y="0"/>
          <a:ext cx="0" cy="0"/>
          <a:chOff x="0" y="0"/>
          <a:chExt cx="0" cy="0"/>
        </a:xfrm>
      </p:grpSpPr>
      <p:sp>
        <p:nvSpPr>
          <p:cNvPr id="987" name="Google Shape;987;g2e2455d6f20_0_6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8" name="Google Shape;988;g2e2455d6f20_0_6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9" name="Google Shape;989;g2e2455d6f20_0_6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4" name="Shape 994"/>
        <p:cNvGrpSpPr/>
        <p:nvPr/>
      </p:nvGrpSpPr>
      <p:grpSpPr>
        <a:xfrm>
          <a:off x="0" y="0"/>
          <a:ext cx="0" cy="0"/>
          <a:chOff x="0" y="0"/>
          <a:chExt cx="0" cy="0"/>
        </a:xfrm>
      </p:grpSpPr>
      <p:sp>
        <p:nvSpPr>
          <p:cNvPr id="995" name="Google Shape;995;g2e2455d6f20_0_7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6" name="Google Shape;996;g2e2455d6f20_0_7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97" name="Google Shape;997;g2e2455d6f20_0_7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g2e2455d6f20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04" name="Google Shape;1004;g2e2455d6f20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05" name="Google Shape;1005;g2e2455d6f20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0" name="Shape 1010"/>
        <p:cNvGrpSpPr/>
        <p:nvPr/>
      </p:nvGrpSpPr>
      <p:grpSpPr>
        <a:xfrm>
          <a:off x="0" y="0"/>
          <a:ext cx="0" cy="0"/>
          <a:chOff x="0" y="0"/>
          <a:chExt cx="0" cy="0"/>
        </a:xfrm>
      </p:grpSpPr>
      <p:sp>
        <p:nvSpPr>
          <p:cNvPr id="1011" name="Google Shape;1011;g2e2455d6f20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12" name="Google Shape;1012;g2e2455d6f20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13" name="Google Shape;1013;g2e2455d6f20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8" name="Shape 1018"/>
        <p:cNvGrpSpPr/>
        <p:nvPr/>
      </p:nvGrpSpPr>
      <p:grpSpPr>
        <a:xfrm>
          <a:off x="0" y="0"/>
          <a:ext cx="0" cy="0"/>
          <a:chOff x="0" y="0"/>
          <a:chExt cx="0" cy="0"/>
        </a:xfrm>
      </p:grpSpPr>
      <p:sp>
        <p:nvSpPr>
          <p:cNvPr id="1019" name="Google Shape;1019;g27cf8ae6455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20" name="Google Shape;1020;g27cf8ae6455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21" name="Google Shape;1021;g27cf8ae6455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g2d9d8684fab_1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33" name="Google Shape;1033;g2d9d8684fab_1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34" name="Google Shape;1034;g2d9d8684fab_1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c0611b1ba_1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c0611b1ba_1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c0611b1ba_1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dd45f2059a_0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dd45f2059a_0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dd45f2059a_0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g2e2455d6f20_0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3" name="Google Shape;843;g2e2455d6f20_0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4" name="Google Shape;844;g2e2455d6f20_0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g24f6efa0f07_0_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7" name="Google Shape;857;g24f6efa0f07_0_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8" name="Google Shape;858;g24f6efa0f07_0_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68944fc4e0_0_2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68944fc4e0_0_2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72" name="Google Shape;872;g268944fc4e0_0_2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2.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4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0.xml"/><Relationship Id="rId3" Type="http://schemas.openxmlformats.org/officeDocument/2006/relationships/image" Target="../media/image4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hyperlink" Target="https://healthhub.crestnerhealth.com/digestive-health/types/viral-hepatitis-overview" TargetMode="External"/><Relationship Id="rId5" Type="http://schemas.openxmlformats.org/officeDocument/2006/relationships/hyperlink" Target="https://healthhub.crestnerhealth.com/digestive-health/types/viral-hepatitis-overview?language_content_entity=es" TargetMode="External"/><Relationship Id="rId6" Type="http://schemas.openxmlformats.org/officeDocument/2006/relationships/hyperlink" Target="https://healthhub.crestnerhealth.com/wellness/recipes/lime-thyme-chicken" TargetMode="External"/><Relationship Id="rId7" Type="http://schemas.openxmlformats.org/officeDocument/2006/relationships/hyperlink" Target="https://healthhub.crestnerhealth.com/wellness/recipes/broccoli-and-walnut-salad" TargetMode="External"/><Relationship Id="rId8" Type="http://schemas.openxmlformats.org/officeDocument/2006/relationships/hyperlink" Target="https://healthhub.crestnerhealth.com/wellness/recipes/peach-berry-cris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healthhub.crestnerhealth.com/digestive-health/definition/how-liver-works-0" TargetMode="External"/><Relationship Id="rId4" Type="http://schemas.openxmlformats.org/officeDocument/2006/relationships/hyperlink" Target="https://healthhub.crestnerhealth.com/digestive-health/definition/how-liver-works-0?language_content_entity=es" TargetMode="External"/><Relationship Id="rId5"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4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4.xml"/><Relationship Id="rId3" Type="http://schemas.openxmlformats.org/officeDocument/2006/relationships/image" Target="../media/image39.jpg"/><Relationship Id="rId4" Type="http://schemas.openxmlformats.org/officeDocument/2006/relationships/hyperlink" Target="https://krameshelp.webmdignite.com/" TargetMode="External"/><Relationship Id="rId5" Type="http://schemas.openxmlformats.org/officeDocument/2006/relationships/hyperlink" Target="https://healthhub.crestnerhealth.com/wellness/healthy-living/cut-your-risk-fatty-liver-disease" TargetMode="External"/><Relationship Id="rId6" Type="http://schemas.openxmlformats.org/officeDocument/2006/relationships/hyperlink" Target="https://healthhub.crestnerhealth.com/digestive-health/diagnosis/common-symptoms-liver-disease" TargetMode="External"/><Relationship Id="rId7" Type="http://schemas.openxmlformats.org/officeDocument/2006/relationships/hyperlink" Target="https://healthhub.crestnerhealth.com/digestive-health/diagnosis/common-liver-test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6.xml"/><Relationship Id="rId3" Type="http://schemas.openxmlformats.org/officeDocument/2006/relationships/image" Target="../media/image35.jp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hyperlink" Target="https://healthhub.crestnerhealth.com/wellness/healthy-living/cut-your-risk-fatty-liver-disease" TargetMode="External"/><Relationship Id="rId4" Type="http://schemas.openxmlformats.org/officeDocument/2006/relationships/hyperlink" Target="https://healthhub.crestnerhealth.com/wellness/nutrition/take-3-steps-toward-healthy-eating" TargetMode="External"/><Relationship Id="rId9" Type="http://schemas.openxmlformats.org/officeDocument/2006/relationships/hyperlink" Target="https://healthhub.crestnerhealth.com/heart-health/prevention/cholesterol-blood?language_content_entity=es" TargetMode="External"/><Relationship Id="rId5" Type="http://schemas.openxmlformats.org/officeDocument/2006/relationships/hyperlink" Target="https://healthhub.crestnerhealth.com/lung-health/treatment/quit-smoking-tools-help-kicking-your-habit" TargetMode="External"/><Relationship Id="rId6" Type="http://schemas.openxmlformats.org/officeDocument/2006/relationships/hyperlink" Target="https://healthhub.crestnerhealth.com/wellness/healthy-living/creating-exercise-program" TargetMode="External"/><Relationship Id="rId7" Type="http://schemas.openxmlformats.org/officeDocument/2006/relationships/hyperlink" Target="https://healthhub.crestnerhealth.com/wellness/healthy-living/creating-exercise-program?language_content_entity=es" TargetMode="External"/><Relationship Id="rId8" Type="http://schemas.openxmlformats.org/officeDocument/2006/relationships/hyperlink" Target="https://healthhub.crestnerhealth.com/heart-health/prevention/cholesterol-blood"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digestive-health/types/alcohol-induced-liver-disease" TargetMode="External"/><Relationship Id="rId4" Type="http://schemas.openxmlformats.org/officeDocument/2006/relationships/hyperlink" Target="https://healthhub.crestnerhealth.com/wellness/healthy-living/social-drinking-vs-problem-drink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digestive-health/diagnosis/common-symptoms-liver-disease" TargetMode="External"/><Relationship Id="rId4" Type="http://schemas.openxmlformats.org/officeDocument/2006/relationships/hyperlink" Target="https://healthhub.crestnerhealth.com/digestive-health/diagnosis/common-symptoms-liver-disease?language_content_entity=es" TargetMode="External"/><Relationship Id="rId9" Type="http://schemas.openxmlformats.org/officeDocument/2006/relationships/hyperlink" Target="https://healthhub.crestnerhealth.com/obgyn/related-conditions/cholestasis-pregnancy" TargetMode="External"/><Relationship Id="rId5" Type="http://schemas.openxmlformats.org/officeDocument/2006/relationships/hyperlink" Target="https://healthhub.crestnerhealth.com/digestive-health/types/chronic-liver-diseasecirrhosis" TargetMode="External"/><Relationship Id="rId6" Type="http://schemas.openxmlformats.org/officeDocument/2006/relationships/hyperlink" Target="https://healthhub.crestnerhealth.com/digestive-health/types/chronic-liver-diseasecirrhosis?language_content_entity=es" TargetMode="External"/><Relationship Id="rId7" Type="http://schemas.openxmlformats.org/officeDocument/2006/relationships/hyperlink" Target="https://healthhub.crestnerhealth.com/digestive-health/types/viral-hepatitis-overview" TargetMode="External"/><Relationship Id="rId8" Type="http://schemas.openxmlformats.org/officeDocument/2006/relationships/hyperlink" Target="https://healthhub.crestnerhealth.com/digestive-health/types/viral-hepatitis-overview?language_content_entity=es" TargetMode="External"/><Relationship Id="rId11" Type="http://schemas.openxmlformats.org/officeDocument/2006/relationships/hyperlink" Target="https://healthhub.crestnerhealth.com/digestive-health/types/ascites" TargetMode="External"/><Relationship Id="rId10" Type="http://schemas.openxmlformats.org/officeDocument/2006/relationships/hyperlink" Target="https://healthhub.crestnerhealth.com/obgyn/related-conditions/cholestasis-pregnancy?language_content_entity=es" TargetMode="External"/><Relationship Id="rId12" Type="http://schemas.openxmlformats.org/officeDocument/2006/relationships/hyperlink" Target="https://healthhub.crestnerhealth.com/digestive-health/types/ascites?language_content_entity=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3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urology/types/alagille-syndrome" TargetMode="External"/><Relationship Id="rId4" Type="http://schemas.openxmlformats.org/officeDocument/2006/relationships/hyperlink" Target="https://healthhub.crestnerhealth.com/genetic-and-congenital-conditions/types/congenital-liver-defects" TargetMode="External"/><Relationship Id="rId5" Type="http://schemas.openxmlformats.org/officeDocument/2006/relationships/hyperlink" Target="https://healthhub.crestnerhealth.com/genetic-and-congenital-conditions/types/congenital-liver-defects?language_content_entity=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digestive-health/diagnosis/common-liver-tests" TargetMode="External"/><Relationship Id="rId4" Type="http://schemas.openxmlformats.org/officeDocument/2006/relationships/hyperlink" Target="https://healthhub.crestnerhealth.com/digestive-health/diagnosis/common-liver-tests?language_content_entity=es" TargetMode="External"/><Relationship Id="rId9" Type="http://schemas.openxmlformats.org/officeDocument/2006/relationships/hyperlink" Target="https://healthhub.crestnerhealth.com/digestive-health/treatment/liver-cancer-surgery" TargetMode="External"/><Relationship Id="rId5" Type="http://schemas.openxmlformats.org/officeDocument/2006/relationships/hyperlink" Target="https://healthhub.crestnerhealth.com/digestive-health/diagnosis/liver-biopsy" TargetMode="External"/><Relationship Id="rId6" Type="http://schemas.openxmlformats.org/officeDocument/2006/relationships/hyperlink" Target="https://healthhub.crestnerhealth.com/digestive-health/diagnosis/liver-biopsy?language_content_entity=es" TargetMode="External"/><Relationship Id="rId7" Type="http://schemas.openxmlformats.org/officeDocument/2006/relationships/hyperlink" Target="https://healthhub.crestnerhealth.com/digestive-health/treatment/liver-transplant" TargetMode="External"/><Relationship Id="rId8" Type="http://schemas.openxmlformats.org/officeDocument/2006/relationships/hyperlink" Target="https://healthhub.crestnerhealth.com/digestive-health/treatment/liver-transplant?language_content_entity=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hyperlink" Target="https://healthhub.crestnerhealth.com/wellness/recipes/lime-thyme-chicken" TargetMode="External"/><Relationship Id="rId4" Type="http://schemas.openxmlformats.org/officeDocument/2006/relationships/hyperlink" Target="https://healthhub.crestnerhealth.com/wellness/recipes/broccoli-and-walnut-salad" TargetMode="External"/><Relationship Id="rId5" Type="http://schemas.openxmlformats.org/officeDocument/2006/relationships/hyperlink" Target="https://healthhub.crestnerhealth.com/wellness/recipes/peach-berry-crisp"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hyperlink" Target="https://healthhub.crestnerhealth.com/infectious-diseases/types/hepatitis" TargetMode="External"/><Relationship Id="rId4" Type="http://schemas.openxmlformats.org/officeDocument/2006/relationships/hyperlink" Target="https://healthhub.crestnerhealth.com/wellness/healthy-living/alcohol-use-assessment" TargetMode="External"/><Relationship Id="rId5" Type="http://schemas.openxmlformats.org/officeDocument/2006/relationships/hyperlink" Target="https://healthhub.crestnerhealth.com/alcoholic-hepatiti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25.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9.png"/><Relationship Id="rId8"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18.png"/><Relationship Id="rId4" Type="http://schemas.openxmlformats.org/officeDocument/2006/relationships/image" Target="../media/image22.png"/><Relationship Id="rId5"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9.png"/><Relationship Id="rId8"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37.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wellness/healthy-living/creating-exercise-program" TargetMode="External"/><Relationship Id="rId4" Type="http://schemas.openxmlformats.org/officeDocument/2006/relationships/hyperlink" Target="https://healthhub.crestnerhealth.com/wellness/healthy-living/creating-exercise-program?language_content_entity=es" TargetMode="External"/><Relationship Id="rId9" Type="http://schemas.openxmlformats.org/officeDocument/2006/relationships/image" Target="../media/image31.jpg"/><Relationship Id="rId5" Type="http://schemas.openxmlformats.org/officeDocument/2006/relationships/hyperlink" Target="https://healthhub.crestnerhealth.com/lung-health/treatment/quit-smoking-tools-help-kicking-your-habit" TargetMode="External"/><Relationship Id="rId6" Type="http://schemas.openxmlformats.org/officeDocument/2006/relationships/hyperlink" Target="https://healthhub.crestnerhealth.com/wellness/healthy-living/cut-your-risk-fatty-liver-disease" TargetMode="External"/><Relationship Id="rId7" Type="http://schemas.openxmlformats.org/officeDocument/2006/relationships/image" Target="../media/image32.jpg"/><Relationship Id="rId8" Type="http://schemas.openxmlformats.org/officeDocument/2006/relationships/image" Target="../media/image24.jpg"/><Relationship Id="rId10"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wellness/healthy-living/alcohol-use-assessment" TargetMode="External"/><Relationship Id="rId4" Type="http://schemas.openxmlformats.org/officeDocument/2006/relationships/hyperlink" Target="https://healthhub.crestnerhealth.com/alcoholic-hepatitis" TargetMode="External"/><Relationship Id="rId5" Type="http://schemas.openxmlformats.org/officeDocument/2006/relationships/image" Target="../media/image34.jpg"/><Relationship Id="rId6" Type="http://schemas.openxmlformats.org/officeDocument/2006/relationships/image" Target="../media/image27.jpg"/><Relationship Id="rId7"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urology/types/alagille-syndrome" TargetMode="External"/><Relationship Id="rId4" Type="http://schemas.openxmlformats.org/officeDocument/2006/relationships/hyperlink" Target="https://healthhub.crestnerhealth.com/genetic-and-congenital-conditions/types/congenital-liver-defects" TargetMode="External"/><Relationship Id="rId5" Type="http://schemas.openxmlformats.org/officeDocument/2006/relationships/hyperlink" Target="https://healthhub.crestnerhealth.com/genetic-and-congenital-conditions/types/congenital-liver-defects?language_content_entity=es" TargetMode="External"/><Relationship Id="rId6" Type="http://schemas.openxmlformats.org/officeDocument/2006/relationships/image" Target="../media/image30.jpg"/><Relationship Id="rId7" Type="http://schemas.openxmlformats.org/officeDocument/2006/relationships/image" Target="../media/image29.jpg"/><Relationship Id="rId8"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hyperlink" Target="https://healthhub.crestnerhealth.com/digestive-health/treatment/liver-transplant" TargetMode="External"/><Relationship Id="rId4" Type="http://schemas.openxmlformats.org/officeDocument/2006/relationships/hyperlink" Target="https://healthhub.crestnerhealth.com/digestive-health/treatment/liver-transplant?language_content_entity=es" TargetMode="External"/><Relationship Id="rId5" Type="http://schemas.openxmlformats.org/officeDocument/2006/relationships/image" Target="../media/image26.jpg"/><Relationship Id="rId6"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0" r="33364" t="0"/>
          <a:stretch/>
        </p:blipFill>
        <p:spPr>
          <a:xfrm>
            <a:off x="7079600" y="-4588200"/>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a:t>
            </a:r>
            <a:r>
              <a:rPr lang="en-US"/>
              <a:t>k</a:t>
            </a:r>
            <a:r>
              <a:rPr lang="en-US"/>
              <a:t>it: </a:t>
            </a:r>
            <a:br>
              <a:rPr lang="en-US"/>
            </a:br>
            <a:r>
              <a:rPr lang="en-US"/>
              <a:t>Liver Health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pic>
        <p:nvPicPr>
          <p:cNvPr id="887" name="Google Shape;887;p90"/>
          <p:cNvPicPr preferRelativeResize="0"/>
          <p:nvPr>
            <p:ph idx="2" type="pic"/>
          </p:nvPr>
        </p:nvPicPr>
        <p:blipFill rotWithShape="1">
          <a:blip r:embed="rId3">
            <a:alphaModFix/>
          </a:blip>
          <a:srcRect b="0" l="29103" r="3619" t="0"/>
          <a:stretch/>
        </p:blipFill>
        <p:spPr>
          <a:xfrm flipH="1">
            <a:off x="6611275" y="70275"/>
            <a:ext cx="5733300" cy="5685900"/>
          </a:xfrm>
          <a:prstGeom prst="flowChartDelay">
            <a:avLst/>
          </a:prstGeom>
        </p:spPr>
      </p:pic>
      <p:sp>
        <p:nvSpPr>
          <p:cNvPr id="888" name="Google Shape;888;p90"/>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9" name="Google Shape;889;p90"/>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90" name="Google Shape;890;p90"/>
          <p:cNvSpPr txBox="1"/>
          <p:nvPr>
            <p:ph idx="1" type="body"/>
          </p:nvPr>
        </p:nvSpPr>
        <p:spPr>
          <a:xfrm>
            <a:off x="740675" y="2704850"/>
            <a:ext cx="5463300" cy="29208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primary care teams by highlighting a clinician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91" name="Google Shape;891;p90"/>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liver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92" name="Google Shape;892;p90"/>
          <p:cNvSpPr txBox="1"/>
          <p:nvPr/>
        </p:nvSpPr>
        <p:spPr>
          <a:xfrm>
            <a:off x="6280175" y="3506425"/>
            <a:ext cx="26919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p:txBody>
      </p:sp>
      <p:sp>
        <p:nvSpPr>
          <p:cNvPr id="893" name="Google Shape;893;p90"/>
          <p:cNvSpPr/>
          <p:nvPr/>
        </p:nvSpPr>
        <p:spPr>
          <a:xfrm flipH="1">
            <a:off x="6204050" y="3443875"/>
            <a:ext cx="2958300" cy="2876400"/>
          </a:xfrm>
          <a:prstGeom prst="teardrop">
            <a:avLst>
              <a:gd fmla="val 94825" name="adj"/>
            </a:avLst>
          </a:prstGeom>
          <a:solidFill>
            <a:srgbClr val="2BA4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4" name="Google Shape;894;p90"/>
          <p:cNvSpPr txBox="1"/>
          <p:nvPr/>
        </p:nvSpPr>
        <p:spPr>
          <a:xfrm>
            <a:off x="6470450" y="3601675"/>
            <a:ext cx="2691900" cy="227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rgbClr val="FFFFFF"/>
                </a:solidFill>
                <a:latin typeface="Plus Jakarta Sans"/>
                <a:ea typeface="Plus Jakarta Sans"/>
                <a:cs typeface="Plus Jakarta Sans"/>
                <a:sym typeface="Plus Jakarta Sans"/>
              </a:rPr>
              <a:t>Liver  health </a:t>
            </a:r>
            <a:r>
              <a:rPr b="1" lang="en-US" sz="1200">
                <a:solidFill>
                  <a:srgbClr val="FFFFFF"/>
                </a:solidFill>
                <a:latin typeface="Plus Jakarta Sans"/>
                <a:ea typeface="Plus Jakarta Sans"/>
                <a:cs typeface="Plus Jakarta Sans"/>
                <a:sym typeface="Plus Jakarta Sans"/>
              </a:rPr>
              <a:t> </a:t>
            </a:r>
            <a:r>
              <a:rPr b="1" lang="en-US" sz="1200">
                <a:solidFill>
                  <a:srgbClr val="FFFFFF"/>
                </a:solidFill>
                <a:latin typeface="Plus Jakarta Sans"/>
                <a:ea typeface="Plus Jakarta Sans"/>
                <a:cs typeface="Plus Jakarta Sans"/>
                <a:sym typeface="Plus Jakarta Sans"/>
              </a:rPr>
              <a:t>keywords</a:t>
            </a:r>
            <a:endParaRPr sz="1000">
              <a:solidFill>
                <a:srgbClr val="FFFFFF"/>
              </a:solidFill>
              <a:latin typeface="Calibri"/>
              <a:ea typeface="Calibri"/>
              <a:cs typeface="Calibri"/>
              <a:sym typeface="Calibri"/>
            </a:endParaRPr>
          </a:p>
          <a:p>
            <a:pPr indent="0" lvl="0" marL="0" rtl="0" algn="l">
              <a:lnSpc>
                <a:spcPct val="115000"/>
              </a:lnSpc>
              <a:spcBef>
                <a:spcPts val="0"/>
              </a:spcBef>
              <a:spcAft>
                <a:spcPts val="0"/>
              </a:spcAft>
              <a:buNone/>
            </a:pPr>
            <a:r>
              <a:t/>
            </a:r>
            <a:endParaRPr sz="9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900">
                <a:solidFill>
                  <a:schemeClr val="lt2"/>
                </a:solidFill>
                <a:latin typeface="Plus Jakarta Sans"/>
                <a:ea typeface="Plus Jakarta Sans"/>
                <a:cs typeface="Plus Jakarta Sans"/>
                <a:sym typeface="Plus Jakarta Sans"/>
              </a:rPr>
              <a:t>hepatitis</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hepatitis A</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hepatitis B</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hepatitis C</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hepatic</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alcoholic hepatitis</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what is hepatitis</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hepatitis symptoms</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viral hepatitis</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liver health</a:t>
            </a:r>
            <a:endParaRPr sz="9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0"/>
              </a:spcBef>
              <a:spcAft>
                <a:spcPts val="0"/>
              </a:spcAft>
              <a:buClr>
                <a:schemeClr val="lt2"/>
              </a:buClr>
              <a:buSzPts val="900"/>
              <a:buFont typeface="Plus Jakarta Sans"/>
              <a:buChar char="●"/>
            </a:pPr>
            <a:r>
              <a:rPr lang="en-US" sz="900">
                <a:solidFill>
                  <a:schemeClr val="lt2"/>
                </a:solidFill>
                <a:latin typeface="Plus Jakarta Sans"/>
                <a:ea typeface="Plus Jakarta Sans"/>
                <a:cs typeface="Plus Jakarta Sans"/>
                <a:sym typeface="Plus Jakarta Sans"/>
              </a:rPr>
              <a:t>hepatitis definition</a:t>
            </a:r>
            <a:endParaRPr sz="9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p91"/>
          <p:cNvSpPr txBox="1"/>
          <p:nvPr>
            <p:ph type="title"/>
          </p:nvPr>
        </p:nvSpPr>
        <p:spPr>
          <a:xfrm>
            <a:off x="715325" y="65925"/>
            <a:ext cx="10704900" cy="9054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901" name="Google Shape;901;p91"/>
          <p:cNvSpPr txBox="1"/>
          <p:nvPr>
            <p:ph idx="1" type="body"/>
          </p:nvPr>
        </p:nvSpPr>
        <p:spPr>
          <a:xfrm>
            <a:off x="715325" y="1082175"/>
            <a:ext cx="106797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Living with hepatitis C: 6 ways to take care of yourself </a:t>
            </a:r>
            <a:endParaRPr>
              <a:solidFill>
                <a:srgbClr val="000000"/>
              </a:solidFill>
              <a:latin typeface="Plus Jakarta Sans"/>
              <a:ea typeface="Plus Jakarta Sans"/>
              <a:cs typeface="Plus Jakarta Sans"/>
              <a:sym typeface="Plus Jakarta Sans"/>
            </a:endParaRPr>
          </a:p>
        </p:txBody>
      </p:sp>
      <p:sp>
        <p:nvSpPr>
          <p:cNvPr id="902" name="Google Shape;902;p91"/>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primary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903" name="Google Shape;903;p91"/>
          <p:cNvGrpSpPr/>
          <p:nvPr/>
        </p:nvGrpSpPr>
        <p:grpSpPr>
          <a:xfrm>
            <a:off x="10219200" y="2637025"/>
            <a:ext cx="681600" cy="681600"/>
            <a:chOff x="10294125" y="1691525"/>
            <a:chExt cx="681600" cy="681600"/>
          </a:xfrm>
        </p:grpSpPr>
        <p:sp>
          <p:nvSpPr>
            <p:cNvPr id="904" name="Google Shape;904;p91"/>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5" name="Google Shape;905;p91"/>
            <p:cNvPicPr preferRelativeResize="0"/>
            <p:nvPr/>
          </p:nvPicPr>
          <p:blipFill>
            <a:blip r:embed="rId3">
              <a:alphaModFix/>
            </a:blip>
            <a:stretch>
              <a:fillRect/>
            </a:stretch>
          </p:blipFill>
          <p:spPr>
            <a:xfrm>
              <a:off x="10419913" y="1813734"/>
              <a:ext cx="430025" cy="437175"/>
            </a:xfrm>
            <a:prstGeom prst="rect">
              <a:avLst/>
            </a:prstGeom>
            <a:noFill/>
            <a:ln>
              <a:noFill/>
            </a:ln>
          </p:spPr>
        </p:pic>
      </p:grpSp>
      <p:sp>
        <p:nvSpPr>
          <p:cNvPr id="906" name="Google Shape;906;p91"/>
          <p:cNvSpPr txBox="1"/>
          <p:nvPr>
            <p:ph idx="2" type="body"/>
          </p:nvPr>
        </p:nvSpPr>
        <p:spPr>
          <a:xfrm>
            <a:off x="723900" y="1531725"/>
            <a:ext cx="8220000" cy="50631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A healthy lifestyle can benefit everyone—but when you have hepatitis C, it’s all the more important. In addition to treatment, these strategies can help protect your liver and lower your risk for serious complications: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1. See a health care provider regularly</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It’s important to see a provider, even if your hepatitis C infection has cleared. Once you’ve had hep C, you continue to be at greater risk for complications of the virus, including liver cancer.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Think you know </a:t>
            </a:r>
            <a:r>
              <a:rPr i="1" lang="en-US" sz="1200" u="sng">
                <a:solidFill>
                  <a:schemeClr val="hlink"/>
                </a:solidFill>
                <a:latin typeface="Plus Jakarta Sans"/>
                <a:ea typeface="Plus Jakarta Sans"/>
                <a:cs typeface="Plus Jakarta Sans"/>
                <a:sym typeface="Plus Jakarta Sans"/>
                <a:hlinkClick r:id="rId4"/>
              </a:rPr>
              <a:t>everything about hepatitis</a:t>
            </a:r>
            <a:r>
              <a:rPr i="1" lang="en-US" sz="1200">
                <a:solidFill>
                  <a:srgbClr val="000000"/>
                </a:solidFill>
                <a:latin typeface="Plus Jakarta Sans"/>
                <a:ea typeface="Plus Jakarta Sans"/>
                <a:cs typeface="Plus Jakarta Sans"/>
                <a:sym typeface="Plus Jakarta Sans"/>
              </a:rPr>
              <a:t>? There’s more to it than meets the eye. Discover the types, causes, and prevention tips. (Also available in </a:t>
            </a:r>
            <a:r>
              <a:rPr i="1" lang="en-US" sz="1200" u="sng">
                <a:solidFill>
                  <a:schemeClr val="hlink"/>
                </a:solidFill>
                <a:latin typeface="Plus Jakarta Sans"/>
                <a:ea typeface="Plus Jakarta Sans"/>
                <a:cs typeface="Plus Jakarta Sans"/>
                <a:sym typeface="Plus Jakarta Sans"/>
                <a:hlinkClick r:id="rId5"/>
              </a:rPr>
              <a:t>Spanish</a:t>
            </a:r>
            <a:r>
              <a:rPr lang="en-US" sz="1200">
                <a:solidFill>
                  <a:srgbClr val="000000"/>
                </a:solidFill>
                <a:latin typeface="Plus Jakarta Sans"/>
                <a:ea typeface="Plus Jakarta Sans"/>
                <a:cs typeface="Plus Jakarta Sans"/>
                <a:sym typeface="Plus Jakarta Sans"/>
              </a:rPr>
              <a:t>)</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2. Mind your meds</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Talk with your provider before taking any new medicines, including over-the-counter drugs, supplements, and herbs. Because many medications—even some common pain relievers—are broken down by the liver, they can speed up damage to the organ.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3. Watch what you eat</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To keep your liver working well, drink plenty of water and eat foods filled with fiber. Fruits, veggies, and whole-grain breads are good choices. Avoid foods that are high in sugar, salt, or fat.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Look no further for liver-friendly recipes. Whip up flavorful, nutritious dishes like </a:t>
            </a:r>
            <a:r>
              <a:rPr i="1" lang="en-US" sz="1200" u="sng">
                <a:solidFill>
                  <a:schemeClr val="hlink"/>
                </a:solidFill>
                <a:latin typeface="Plus Jakarta Sans"/>
                <a:ea typeface="Plus Jakarta Sans"/>
                <a:cs typeface="Plus Jakarta Sans"/>
                <a:sym typeface="Plus Jakarta Sans"/>
                <a:hlinkClick r:id="rId6"/>
              </a:rPr>
              <a:t>Lime Thyme Chicken</a:t>
            </a:r>
            <a:r>
              <a:rPr i="1" lang="en-US" sz="1200">
                <a:solidFill>
                  <a:srgbClr val="000000"/>
                </a:solidFill>
                <a:latin typeface="Plus Jakarta Sans"/>
                <a:ea typeface="Plus Jakarta Sans"/>
                <a:cs typeface="Plus Jakarta Sans"/>
                <a:sym typeface="Plus Jakarta Sans"/>
              </a:rPr>
              <a:t> and </a:t>
            </a:r>
            <a:r>
              <a:rPr i="1" lang="en-US" sz="1200" u="sng">
                <a:solidFill>
                  <a:schemeClr val="hlink"/>
                </a:solidFill>
                <a:latin typeface="Plus Jakarta Sans"/>
                <a:ea typeface="Plus Jakarta Sans"/>
                <a:cs typeface="Plus Jakarta Sans"/>
                <a:sym typeface="Plus Jakarta Sans"/>
                <a:hlinkClick r:id="rId7"/>
              </a:rPr>
              <a:t>Broccoli and Walnut Salad</a:t>
            </a:r>
            <a:r>
              <a:rPr i="1" lang="en-US" sz="1200">
                <a:solidFill>
                  <a:srgbClr val="000000"/>
                </a:solidFill>
                <a:latin typeface="Plus Jakarta Sans"/>
                <a:ea typeface="Plus Jakarta Sans"/>
                <a:cs typeface="Plus Jakarta Sans"/>
                <a:sym typeface="Plus Jakarta Sans"/>
              </a:rPr>
              <a:t>. And for a sweet, don’t pass on our </a:t>
            </a:r>
            <a:r>
              <a:rPr i="1" lang="en-US" sz="1200" u="sng">
                <a:solidFill>
                  <a:schemeClr val="hlink"/>
                </a:solidFill>
                <a:latin typeface="Plus Jakarta Sans"/>
                <a:ea typeface="Plus Jakarta Sans"/>
                <a:cs typeface="Plus Jakarta Sans"/>
                <a:sym typeface="Plus Jakarta Sans"/>
                <a:hlinkClick r:id="rId8"/>
              </a:rPr>
              <a:t>Peach Berry Crisp</a:t>
            </a:r>
            <a:r>
              <a:rPr i="1" lang="en-US" sz="1200">
                <a:solidFill>
                  <a:srgbClr val="000000"/>
                </a:solidFill>
                <a:latin typeface="Plus Jakarta Sans"/>
                <a:ea typeface="Plus Jakarta Sans"/>
                <a:cs typeface="Plus Jakarta Sans"/>
                <a:sym typeface="Plus Jakarta Sans"/>
              </a:rPr>
              <a:t>.  </a:t>
            </a:r>
            <a:endParaRPr i="1" sz="12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p92"/>
          <p:cNvSpPr txBox="1"/>
          <p:nvPr>
            <p:ph type="title"/>
          </p:nvPr>
        </p:nvSpPr>
        <p:spPr>
          <a:xfrm>
            <a:off x="723900" y="750800"/>
            <a:ext cx="10712100" cy="584400"/>
          </a:xfrm>
          <a:prstGeom prst="rect">
            <a:avLst/>
          </a:prstGeom>
        </p:spPr>
        <p:txBody>
          <a:bodyPr anchorCtr="0" anchor="b" bIns="45700" lIns="0" spcFirstLastPara="1" rIns="91425" wrap="square" tIns="45700">
            <a:normAutofit fontScale="90000"/>
          </a:bodyPr>
          <a:lstStyle/>
          <a:p>
            <a:pPr indent="0" lvl="0" marL="0" rtl="0" algn="l">
              <a:spcBef>
                <a:spcPts val="0"/>
              </a:spcBef>
              <a:spcAft>
                <a:spcPts val="0"/>
              </a:spcAft>
              <a:buNone/>
            </a:pPr>
            <a:r>
              <a:rPr lang="en-US"/>
              <a:t>Blog post, continued</a:t>
            </a:r>
            <a:endParaRPr/>
          </a:p>
        </p:txBody>
      </p:sp>
      <p:sp>
        <p:nvSpPr>
          <p:cNvPr id="913" name="Google Shape;913;p92"/>
          <p:cNvSpPr txBox="1"/>
          <p:nvPr>
            <p:ph idx="2" type="body"/>
          </p:nvPr>
        </p:nvSpPr>
        <p:spPr>
          <a:xfrm>
            <a:off x="723900" y="1553250"/>
            <a:ext cx="8448600" cy="43146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4. Steer clear of iron</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It’s also best to limit foods high in iron—like red meat, beans, and ready-to-eat cereals—and avoid cooking in iron pots and pans. That’s because hep C can affect liver function, leading to an overload of iron and even more liver damage.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5. Get vaccinated</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Vaccines for hepatitis A and B and COVID-19 protect your health and lower your risk for serious complications. Stay on top of getting booster shots, too. Talk with your provider about other vaccines they recommend for you.</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6. Avoid alcohol</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When you have hepatitis C, drinking causes more damage to the liver than it otherwise would. It’s not clear whether there’s any safe level of alcohol to consume if you have liver issues, so it’s best to skip it altogether. Start by removing alcohol from your home and avoiding places and occasions that may tempt you to drink.</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You deserve to feel your best. By prioritizing your health and seeking support, you can take control of your hepatitis C and improve your overall well-being.</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Like many people, you may not know much about </a:t>
            </a:r>
            <a:r>
              <a:rPr i="1" lang="en-US" sz="1200" u="sng">
                <a:solidFill>
                  <a:schemeClr val="hlink"/>
                </a:solidFill>
                <a:latin typeface="Plus Jakarta Sans"/>
                <a:ea typeface="Plus Jakarta Sans"/>
                <a:cs typeface="Plus Jakarta Sans"/>
                <a:sym typeface="Plus Jakarta Sans"/>
                <a:hlinkClick r:id="rId3"/>
              </a:rPr>
              <a:t>how your liver works</a:t>
            </a:r>
            <a:r>
              <a:rPr i="1" lang="en-US" sz="1200">
                <a:solidFill>
                  <a:srgbClr val="000000"/>
                </a:solidFill>
                <a:latin typeface="Plus Jakarta Sans"/>
                <a:ea typeface="Plus Jakarta Sans"/>
                <a:cs typeface="Plus Jakarta Sans"/>
                <a:sym typeface="Plus Jakarta Sans"/>
              </a:rPr>
              <a:t>. But the more you understand about your liver, the better you will be at protecting it. (Also available in </a:t>
            </a:r>
            <a:r>
              <a:rPr i="1" lang="en-US" sz="1200" u="sng">
                <a:solidFill>
                  <a:schemeClr val="hlink"/>
                </a:solidFill>
                <a:latin typeface="Plus Jakarta Sans"/>
                <a:ea typeface="Plus Jakarta Sans"/>
                <a:cs typeface="Plus Jakarta Sans"/>
                <a:sym typeface="Plus Jakarta Sans"/>
                <a:hlinkClick r:id="rId4"/>
              </a:rPr>
              <a:t>Spanish</a:t>
            </a:r>
            <a:r>
              <a:rPr i="1" lang="en-US" sz="1200">
                <a:solidFill>
                  <a:srgbClr val="000000"/>
                </a:solidFill>
                <a:latin typeface="Plus Jakarta Sans"/>
                <a:ea typeface="Plus Jakarta Sans"/>
                <a:cs typeface="Plus Jakarta Sans"/>
                <a:sym typeface="Plus Jakarta Sans"/>
              </a:rPr>
              <a:t>.)</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p:txBody>
      </p:sp>
      <p:grpSp>
        <p:nvGrpSpPr>
          <p:cNvPr id="914" name="Google Shape;914;p92"/>
          <p:cNvGrpSpPr/>
          <p:nvPr/>
        </p:nvGrpSpPr>
        <p:grpSpPr>
          <a:xfrm>
            <a:off x="10219200" y="1722625"/>
            <a:ext cx="681600" cy="681600"/>
            <a:chOff x="10294125" y="2443000"/>
            <a:chExt cx="681600" cy="681600"/>
          </a:xfrm>
        </p:grpSpPr>
        <p:sp>
          <p:nvSpPr>
            <p:cNvPr id="915" name="Google Shape;915;p92"/>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16" name="Google Shape;916;p92"/>
            <p:cNvPicPr preferRelativeResize="0"/>
            <p:nvPr/>
          </p:nvPicPr>
          <p:blipFill>
            <a:blip r:embed="rId5">
              <a:alphaModFix/>
            </a:blip>
            <a:stretch>
              <a:fillRect/>
            </a:stretch>
          </p:blipFill>
          <p:spPr>
            <a:xfrm>
              <a:off x="10401437" y="2562524"/>
              <a:ext cx="466975" cy="442550"/>
            </a:xfrm>
            <a:prstGeom prst="rect">
              <a:avLst/>
            </a:prstGeom>
            <a:noFill/>
            <a:ln>
              <a:noFill/>
            </a:ln>
          </p:spPr>
        </p:pic>
      </p:grpSp>
      <p:sp>
        <p:nvSpPr>
          <p:cNvPr id="917" name="Google Shape;917;p92"/>
          <p:cNvSpPr txBox="1"/>
          <p:nvPr/>
        </p:nvSpPr>
        <p:spPr>
          <a:xfrm>
            <a:off x="9566850" y="24385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sp>
        <p:nvSpPr>
          <p:cNvPr id="923" name="Google Shape;923;p93"/>
          <p:cNvSpPr txBox="1"/>
          <p:nvPr>
            <p:ph type="title"/>
          </p:nvPr>
        </p:nvSpPr>
        <p:spPr>
          <a:xfrm>
            <a:off x="609600" y="65925"/>
            <a:ext cx="73914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Liver health social story</a:t>
            </a:r>
            <a:endParaRPr/>
          </a:p>
        </p:txBody>
      </p:sp>
      <p:sp>
        <p:nvSpPr>
          <p:cNvPr id="924" name="Google Shape;924;p93"/>
          <p:cNvSpPr txBox="1"/>
          <p:nvPr>
            <p:ph idx="1" type="body"/>
          </p:nvPr>
        </p:nvSpPr>
        <p:spPr>
          <a:xfrm>
            <a:off x="609600" y="1548375"/>
            <a:ext cx="68391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These graphics will help your audience understand liver health and treatment for liver disease</a:t>
            </a:r>
            <a:r>
              <a:rPr lang="en-US" sz="1400">
                <a:solidFill>
                  <a:srgbClr val="4C4C4C"/>
                </a:solidFill>
                <a:latin typeface="Plus Jakarta Sans"/>
                <a:ea typeface="Plus Jakarta Sans"/>
                <a:cs typeface="Plus Jakarta Sans"/>
                <a:sym typeface="Plus Jakarta Sans"/>
              </a:rPr>
              <a:t>. </a:t>
            </a:r>
            <a:endParaRPr/>
          </a:p>
        </p:txBody>
      </p:sp>
      <p:pic>
        <p:nvPicPr>
          <p:cNvPr id="925" name="Google Shape;925;p93"/>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26" name="Google Shape;926;p93"/>
          <p:cNvSpPr txBox="1"/>
          <p:nvPr>
            <p:ph idx="3" type="body"/>
          </p:nvPr>
        </p:nvSpPr>
        <p:spPr>
          <a:xfrm>
            <a:off x="609750" y="2385825"/>
            <a:ext cx="5757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an Instagram social story using the set of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Your action plan against hepatitis C</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t>Protect your liver</a:t>
            </a:r>
            <a:endParaRPr/>
          </a:p>
          <a:p>
            <a:pPr indent="-317500" lvl="0" marL="457200" rtl="0" algn="l">
              <a:spcBef>
                <a:spcPts val="0"/>
              </a:spcBef>
              <a:spcAft>
                <a:spcPts val="0"/>
              </a:spcAft>
              <a:buClr>
                <a:schemeClr val="accent1"/>
              </a:buClr>
              <a:buSzPts val="1400"/>
              <a:buAutoNum type="arabicPeriod"/>
            </a:pPr>
            <a:r>
              <a:rPr lang="en-US"/>
              <a:t>Get treatment for hep C</a:t>
            </a:r>
            <a:endParaRPr/>
          </a:p>
          <a:p>
            <a:pPr indent="-317500" lvl="0" marL="457200" rtl="0" algn="l">
              <a:spcBef>
                <a:spcPts val="0"/>
              </a:spcBef>
              <a:spcAft>
                <a:spcPts val="0"/>
              </a:spcAft>
              <a:buClr>
                <a:schemeClr val="accent1"/>
              </a:buClr>
              <a:buSzPts val="1400"/>
              <a:buAutoNum type="arabicPeriod"/>
            </a:pPr>
            <a:r>
              <a:rPr lang="en-US"/>
              <a:t>Be cautious with meds</a:t>
            </a:r>
            <a:endParaRPr/>
          </a:p>
          <a:p>
            <a:pPr indent="-317500" lvl="0" marL="457200" rtl="0" algn="l">
              <a:spcBef>
                <a:spcPts val="0"/>
              </a:spcBef>
              <a:spcAft>
                <a:spcPts val="0"/>
              </a:spcAft>
              <a:buClr>
                <a:schemeClr val="accent1"/>
              </a:buClr>
              <a:buSzPts val="1400"/>
              <a:buAutoNum type="arabicPeriod"/>
            </a:pPr>
            <a:r>
              <a:rPr lang="en-US"/>
              <a:t>Eat a liver-healthy diet</a:t>
            </a:r>
            <a:endParaRPr/>
          </a:p>
          <a:p>
            <a:pPr indent="-317500" lvl="0" marL="457200" rtl="0" algn="l">
              <a:spcBef>
                <a:spcPts val="0"/>
              </a:spcBef>
              <a:spcAft>
                <a:spcPts val="0"/>
              </a:spcAft>
              <a:buClr>
                <a:schemeClr val="accent1"/>
              </a:buClr>
              <a:buSzPts val="1400"/>
              <a:buAutoNum type="arabicPeriod"/>
            </a:pPr>
            <a:r>
              <a:rPr lang="en-US"/>
              <a:t>Avoid drinking alcohol</a:t>
            </a:r>
            <a:endParaRPr/>
          </a:p>
          <a:p>
            <a:pPr indent="-317500" lvl="0" marL="457200" rtl="0" algn="l">
              <a:spcBef>
                <a:spcPts val="0"/>
              </a:spcBef>
              <a:spcAft>
                <a:spcPts val="0"/>
              </a:spcAft>
              <a:buClr>
                <a:schemeClr val="accent1"/>
              </a:buClr>
              <a:buSzPts val="1400"/>
              <a:buAutoNum type="arabicPeriod"/>
            </a:pPr>
            <a:r>
              <a:rPr lang="en-US"/>
              <a:t>Take action today</a:t>
            </a:r>
            <a:endParaRPr/>
          </a:p>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1" name="Shape 931"/>
        <p:cNvGrpSpPr/>
        <p:nvPr/>
      </p:nvGrpSpPr>
      <p:grpSpPr>
        <a:xfrm>
          <a:off x="0" y="0"/>
          <a:ext cx="0" cy="0"/>
          <a:chOff x="0" y="0"/>
          <a:chExt cx="0" cy="0"/>
        </a:xfrm>
      </p:grpSpPr>
      <p:pic>
        <p:nvPicPr>
          <p:cNvPr id="932" name="Google Shape;932;p94"/>
          <p:cNvPicPr preferRelativeResize="0"/>
          <p:nvPr>
            <p:ph idx="2" type="pic"/>
          </p:nvPr>
        </p:nvPicPr>
        <p:blipFill rotWithShape="1">
          <a:blip r:embed="rId3">
            <a:alphaModFix/>
          </a:blip>
          <a:srcRect b="0" l="20191" r="16392" t="0"/>
          <a:stretch/>
        </p:blipFill>
        <p:spPr>
          <a:xfrm flipH="1">
            <a:off x="6458875" y="416100"/>
            <a:ext cx="5733300" cy="6025800"/>
          </a:xfrm>
          <a:prstGeom prst="flowChartDelay">
            <a:avLst/>
          </a:prstGeom>
        </p:spPr>
      </p:pic>
      <p:sp>
        <p:nvSpPr>
          <p:cNvPr id="933" name="Google Shape;933;p9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4" name="Google Shape;934;p94"/>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5" name="Google Shape;935;p94"/>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
        <p:nvSpPr>
          <p:cNvPr id="936" name="Google Shape;936;p94"/>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37" name="Google Shape;937;p94"/>
          <p:cNvSpPr txBox="1"/>
          <p:nvPr>
            <p:ph idx="3" type="body"/>
          </p:nvPr>
        </p:nvSpPr>
        <p:spPr>
          <a:xfrm>
            <a:off x="723900" y="1700775"/>
            <a:ext cx="604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a:t>
            </a:r>
            <a:r>
              <a:rPr b="1" lang="en-US" sz="1210">
                <a:solidFill>
                  <a:srgbClr val="4C4C4C"/>
                </a:solidFill>
                <a:latin typeface="Plus Jakarta Sans"/>
                <a:ea typeface="Plus Jakarta Sans"/>
                <a:cs typeface="Plus Jakarta Sans"/>
                <a:sym typeface="Plus Jakarta Sans"/>
              </a:rPr>
              <a:t> </a:t>
            </a:r>
            <a:r>
              <a:rPr b="1" lang="en-US" sz="1210">
                <a:solidFill>
                  <a:srgbClr val="4C4C4C"/>
                </a:solidFill>
                <a:latin typeface="Plus Jakarta Sans"/>
                <a:ea typeface="Plus Jakarta Sans"/>
                <a:cs typeface="Plus Jakarta Sans"/>
                <a:sym typeface="Plus Jakarta Sans"/>
              </a:rPr>
              <a:t>contains answers to common questions that people have about health and wellness topics, preventive health, and self-care. </a:t>
            </a:r>
            <a:endParaRPr b="1" sz="1395">
              <a:latin typeface="Plus Jakarta Sans"/>
              <a:ea typeface="Plus Jakarta Sans"/>
              <a:cs typeface="Plus Jakarta Sans"/>
              <a:sym typeface="Plus Jakarta Sans"/>
            </a:endParaRPr>
          </a:p>
        </p:txBody>
      </p:sp>
      <p:sp>
        <p:nvSpPr>
          <p:cNvPr id="938" name="Google Shape;938;p94"/>
          <p:cNvSpPr txBox="1"/>
          <p:nvPr>
            <p:ph idx="1" type="body"/>
          </p:nvPr>
        </p:nvSpPr>
        <p:spPr>
          <a:xfrm>
            <a:off x="723900" y="2484975"/>
            <a:ext cx="4773300" cy="24669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newsletters, recipes, 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Cut Your Risk for Fatty Liver Disease</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Common Symptoms of Liver Disease</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Common Liver Tests</a:t>
            </a:r>
            <a:endParaRPr b="0" sz="1200">
              <a:solidFill>
                <a:schemeClr val="accent3"/>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939" name="Google Shape;939;p94"/>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4" name="Shape 944"/>
        <p:cNvGrpSpPr/>
        <p:nvPr/>
      </p:nvGrpSpPr>
      <p:grpSpPr>
        <a:xfrm>
          <a:off x="0" y="0"/>
          <a:ext cx="0" cy="0"/>
          <a:chOff x="0" y="0"/>
          <a:chExt cx="0" cy="0"/>
        </a:xfrm>
      </p:grpSpPr>
      <p:sp>
        <p:nvSpPr>
          <p:cNvPr id="945" name="Google Shape;945;p95"/>
          <p:cNvSpPr txBox="1"/>
          <p:nvPr>
            <p:ph idx="1" type="body"/>
          </p:nvPr>
        </p:nvSpPr>
        <p:spPr>
          <a:xfrm>
            <a:off x="740825" y="2385825"/>
            <a:ext cx="4087800" cy="4648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46" name="Google Shape;946;p95"/>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47" name="Google Shape;947;p9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48" name="Google Shape;948;p95"/>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49" name="Google Shape;949;p95"/>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4" name="Shape 954"/>
        <p:cNvGrpSpPr/>
        <p:nvPr/>
      </p:nvGrpSpPr>
      <p:grpSpPr>
        <a:xfrm>
          <a:off x="0" y="0"/>
          <a:ext cx="0" cy="0"/>
          <a:chOff x="0" y="0"/>
          <a:chExt cx="0" cy="0"/>
        </a:xfrm>
      </p:grpSpPr>
      <p:pic>
        <p:nvPicPr>
          <p:cNvPr id="955" name="Google Shape;955;p96"/>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956" name="Google Shape;956;p96"/>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57" name="Google Shape;957;p96"/>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sp>
        <p:nvSpPr>
          <p:cNvPr id="958" name="Google Shape;958;p96"/>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959" name="Google Shape;959;p96"/>
          <p:cNvGrpSpPr/>
          <p:nvPr/>
        </p:nvGrpSpPr>
        <p:grpSpPr>
          <a:xfrm>
            <a:off x="2657375" y="3637800"/>
            <a:ext cx="681600" cy="681600"/>
            <a:chOff x="10294125" y="1691525"/>
            <a:chExt cx="681600" cy="681600"/>
          </a:xfrm>
        </p:grpSpPr>
        <p:sp>
          <p:nvSpPr>
            <p:cNvPr id="960" name="Google Shape;960;p9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61" name="Google Shape;961;p96"/>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6" name="Shape 966"/>
        <p:cNvGrpSpPr/>
        <p:nvPr/>
      </p:nvGrpSpPr>
      <p:grpSpPr>
        <a:xfrm>
          <a:off x="0" y="0"/>
          <a:ext cx="0" cy="0"/>
          <a:chOff x="0" y="0"/>
          <a:chExt cx="0" cy="0"/>
        </a:xfrm>
      </p:grpSpPr>
      <p:sp>
        <p:nvSpPr>
          <p:cNvPr id="967" name="Google Shape;967;p97"/>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68" name="Google Shape;968;p97"/>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969" name="Google Shape;969;p97"/>
          <p:cNvGraphicFramePr/>
          <p:nvPr/>
        </p:nvGraphicFramePr>
        <p:xfrm>
          <a:off x="627814" y="1383025"/>
          <a:ext cx="3000000" cy="3000000"/>
        </p:xfrm>
        <a:graphic>
          <a:graphicData uri="http://schemas.openxmlformats.org/drawingml/2006/table">
            <a:tbl>
              <a:tblPr>
                <a:noFill/>
                <a:tableStyleId>{1F18B022-958D-42FB-9594-4A5FF0A75D95}</a:tableStyleId>
              </a:tblPr>
              <a:tblGrid>
                <a:gridCol w="1793550"/>
                <a:gridCol w="2299275"/>
                <a:gridCol w="7007175"/>
              </a:tblGrid>
              <a:tr h="333700">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992450">
                <a:tc rowSpan="5">
                  <a:txBody>
                    <a:bodyPr/>
                    <a:lstStyle/>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Treat your liver </a:t>
                      </a:r>
                      <a:endParaRPr b="1">
                        <a:solidFill>
                          <a:srgbClr val="FFFFFF"/>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well</a:t>
                      </a:r>
                      <a:endParaRPr b="1">
                        <a:solidFill>
                          <a:srgbClr val="FFFFFF"/>
                        </a:solidFill>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Cut Your Risk for Fatty Liver Disease</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https://healthhub.crestnerhealth.com/wellness/healthy-living/cut-your-risk-fatty-liver-disease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7713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Take 3 Steps Toward Healthy Eating</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https://healthhub.crestnerhealth.com/wellness/nutrition/take-3-steps-toward-healthy-eating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9383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Quit-Smoking Tools: Help for Kicking Your Habit</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https://healthhub.crestnerhealth.com/lung-health/treatment/quit-smoking-tools-help-kicking-your-habit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04182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Creating an Exercise Program</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https://healthhub.crestnerhealth.com/wellness/healthy-living/creating-exercise-program</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https://healthhub.crestnerhealth.com/wellness/healthy-living/creating-exercise-program?language_content_entity=es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882200">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C</a:t>
                      </a:r>
                      <a:r>
                        <a:rPr lang="en-US" sz="1100">
                          <a:latin typeface="Plus Jakarta Sans"/>
                          <a:ea typeface="Plus Jakarta Sans"/>
                          <a:cs typeface="Plus Jakarta Sans"/>
                          <a:sym typeface="Plus Jakarta Sans"/>
                        </a:rPr>
                        <a:t>holesterol</a:t>
                      </a:r>
                      <a:r>
                        <a:rPr lang="en-US" sz="1100">
                          <a:latin typeface="Plus Jakarta Sans"/>
                          <a:ea typeface="Plus Jakarta Sans"/>
                          <a:cs typeface="Plus Jakarta Sans"/>
                          <a:sym typeface="Plus Jakarta Sans"/>
                        </a:rPr>
                        <a:t> in the Blood</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https://healthhub.crestnerhealth.com/heart-health/prevention/cholesterol-blood</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https://healthhub.crestnerhealth.com/heart-health/prevention/cholesterol-blood?language_content_entity=es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4" name="Shape 974"/>
        <p:cNvGrpSpPr/>
        <p:nvPr/>
      </p:nvGrpSpPr>
      <p:grpSpPr>
        <a:xfrm>
          <a:off x="0" y="0"/>
          <a:ext cx="0" cy="0"/>
          <a:chOff x="0" y="0"/>
          <a:chExt cx="0" cy="0"/>
        </a:xfrm>
      </p:grpSpPr>
      <p:graphicFrame>
        <p:nvGraphicFramePr>
          <p:cNvPr id="975" name="Google Shape;975;p98"/>
          <p:cNvGraphicFramePr/>
          <p:nvPr/>
        </p:nvGraphicFramePr>
        <p:xfrm>
          <a:off x="627814" y="1662950"/>
          <a:ext cx="3000000" cy="3000000"/>
        </p:xfrm>
        <a:graphic>
          <a:graphicData uri="http://schemas.openxmlformats.org/drawingml/2006/table">
            <a:tbl>
              <a:tblPr>
                <a:noFill/>
                <a:tableStyleId>{1F18B022-958D-42FB-9594-4A5FF0A75D95}</a:tableStyleId>
              </a:tblPr>
              <a:tblGrid>
                <a:gridCol w="1793550"/>
                <a:gridCol w="2299250"/>
                <a:gridCol w="6750825"/>
              </a:tblGrid>
              <a:tr h="525050">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Topic</a:t>
                      </a:r>
                      <a:r>
                        <a:rPr b="1" lang="en-US" sz="1100" u="none" cap="none" strike="noStrike">
                          <a:solidFill>
                            <a:schemeClr val="lt2"/>
                          </a:solidFill>
                          <a:latin typeface="Plus Jakarta Sans"/>
                          <a:ea typeface="Plus Jakarta Sans"/>
                          <a:cs typeface="Plus Jakarta Sans"/>
                          <a:sym typeface="Plus Jakarta Sans"/>
                        </a:rPr>
                        <a:t> </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Title</a:t>
                      </a:r>
                      <a:endParaRPr b="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Content URL</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r>
              <a:tr h="1752325">
                <a:tc rowSpan="2">
                  <a:txBody>
                    <a:bodyPr/>
                    <a:lstStyle/>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Alcohol and your liver</a:t>
                      </a:r>
                      <a:endParaRPr b="1">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Alcohol-Induced Liver Disease</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https://healthhub.crestnerhealth.com/digestive-health/types/alcohol-induced-liver-disease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20411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Social</a:t>
                      </a:r>
                      <a:r>
                        <a:rPr lang="en-US" sz="1100">
                          <a:latin typeface="Plus Jakarta Sans"/>
                          <a:ea typeface="Plus Jakarta Sans"/>
                          <a:cs typeface="Plus Jakarta Sans"/>
                          <a:sym typeface="Plus Jakarta Sans"/>
                        </a:rPr>
                        <a:t> Drinking vs. Problem Drinking</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https://healthhub.crestnerhealth.com/wellness/healthy-living/social-drinking-vs-problem-drinking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976" name="Google Shape;976;p98"/>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77" name="Google Shape;977;p98"/>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2" name="Shape 982"/>
        <p:cNvGrpSpPr/>
        <p:nvPr/>
      </p:nvGrpSpPr>
      <p:grpSpPr>
        <a:xfrm>
          <a:off x="0" y="0"/>
          <a:ext cx="0" cy="0"/>
          <a:chOff x="0" y="0"/>
          <a:chExt cx="0" cy="0"/>
        </a:xfrm>
      </p:grpSpPr>
      <p:graphicFrame>
        <p:nvGraphicFramePr>
          <p:cNvPr id="983" name="Google Shape;983;p99"/>
          <p:cNvGraphicFramePr/>
          <p:nvPr/>
        </p:nvGraphicFramePr>
        <p:xfrm>
          <a:off x="270726" y="1383025"/>
          <a:ext cx="3000000" cy="3000000"/>
        </p:xfrm>
        <a:graphic>
          <a:graphicData uri="http://schemas.openxmlformats.org/drawingml/2006/table">
            <a:tbl>
              <a:tblPr>
                <a:noFill/>
                <a:tableStyleId>{1F18B022-958D-42FB-9594-4A5FF0A75D95}</a:tableStyleId>
              </a:tblPr>
              <a:tblGrid>
                <a:gridCol w="1939400"/>
                <a:gridCol w="2486250"/>
                <a:gridCol w="7299825"/>
              </a:tblGrid>
              <a:tr h="359150">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1068150">
                <a:tc rowSpan="5">
                  <a:txBody>
                    <a:bodyPr/>
                    <a:lstStyle/>
                    <a:p>
                      <a:pPr indent="0" lvl="0" marL="0" marR="0" rtl="0" algn="l">
                        <a:lnSpc>
                          <a:spcPct val="115000"/>
                        </a:lnSpc>
                        <a:spcBef>
                          <a:spcPts val="0"/>
                        </a:spcBef>
                        <a:spcAft>
                          <a:spcPts val="0"/>
                        </a:spcAft>
                        <a:buNone/>
                      </a:pPr>
                      <a:r>
                        <a:rPr b="1" lang="en-US">
                          <a:solidFill>
                            <a:schemeClr val="lt2"/>
                          </a:solidFill>
                          <a:latin typeface="Plus Jakarta Sans"/>
                          <a:ea typeface="Plus Jakarta Sans"/>
                          <a:cs typeface="Plus Jakarta Sans"/>
                          <a:sym typeface="Plus Jakarta Sans"/>
                        </a:rPr>
                        <a:t>Learning about liver disorders</a:t>
                      </a:r>
                      <a:endParaRPr b="1" sz="1200">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Common Symptoms of Liver Disease</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https://healthhub.crestnerhealth.com/digestive-health/diagnosis/common-symptoms-liver-disease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https://healthhub.crestnerhealth.com/digestive-health/diagnosis/common-symptoms-liver-disease?language_content_entity=es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83705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Chronic Liver Disease/Cirrhosis</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https://healthhub.crestnerhealth.com/digestive-health/types/chronic-liver-diseasecirrhosis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https://healthhub.crestnerhealth.com/digestive-health/types/chronic-liver-diseasecirrhosis?language_content_entity=es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0098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Viral Hepatitis Overview</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https://healthhub.crestnerhealth.com/digestive-health/types/viral-hepatitis-overview</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https://healthhub.crestnerhealth.com/digestive-health/types/viral-hepatitis-overview?language_content_entity=es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01117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Cholestasis of Pregnancy</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https://healthhub.crestnerhealth.com/obgyn/related-conditions/cholestasis-pregnancy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https://healthhub.crestnerhealth.com/obgyn/related-conditions/cholestasis-pregnancy?language_content_entity=es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837050">
                <a:tc vMerge="1"/>
                <a:tc>
                  <a:txBody>
                    <a:bodyPr/>
                    <a:lstStyle/>
                    <a:p>
                      <a:pPr indent="0" lvl="0" marL="0" marR="0" rtl="0" algn="l">
                        <a:lnSpc>
                          <a:spcPct val="115000"/>
                        </a:lnSpc>
                        <a:spcBef>
                          <a:spcPts val="0"/>
                        </a:spcBef>
                        <a:spcAft>
                          <a:spcPts val="0"/>
                        </a:spcAft>
                        <a:buNone/>
                      </a:pPr>
                      <a:r>
                        <a:rPr lang="en-US" sz="1100">
                          <a:latin typeface="Plus Jakarta Sans"/>
                          <a:ea typeface="Plus Jakarta Sans"/>
                          <a:cs typeface="Plus Jakarta Sans"/>
                          <a:sym typeface="Plus Jakarta Sans"/>
                        </a:rPr>
                        <a:t>Ascites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1">
                            <a:extLst>
                              <a:ext uri="{A12FA001-AC4F-418D-AE19-62706E023703}">
                                <ahyp:hlinkClr val="tx"/>
                              </a:ext>
                            </a:extLst>
                          </a:hlinkClick>
                        </a:rPr>
                        <a:t>https://healthhub.crestnerhealth.com/digestive-health/types/ascites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2">
                            <a:extLst>
                              <a:ext uri="{A12FA001-AC4F-418D-AE19-62706E023703}">
                                <ahyp:hlinkClr val="tx"/>
                              </a:ext>
                            </a:extLst>
                          </a:hlinkClick>
                        </a:rPr>
                        <a:t>https://healthhub.crestnerhealth.com/digestive-health/types/ascites?language_content_entity=es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bl>
          </a:graphicData>
        </a:graphic>
      </p:graphicFrame>
      <p:sp>
        <p:nvSpPr>
          <p:cNvPr id="984" name="Google Shape;984;p99"/>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85" name="Google Shape;985;p99"/>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0" l="5939" r="5939" t="0"/>
          <a:stretch/>
        </p:blipFill>
        <p:spPr>
          <a:xfrm>
            <a:off x="8095047" y="1257696"/>
            <a:ext cx="2124300" cy="4571400"/>
          </a:xfrm>
          <a:prstGeom prst="roundRect">
            <a:avLst>
              <a:gd fmla="val 16667" name="adj"/>
            </a:avLst>
          </a:prstGeom>
        </p:spPr>
      </p:pic>
      <p:sp>
        <p:nvSpPr>
          <p:cNvPr id="778" name="Google Shape;778;p82"/>
          <p:cNvSpPr txBox="1"/>
          <p:nvPr>
            <p:ph idx="3" type="body"/>
          </p:nvPr>
        </p:nvSpPr>
        <p:spPr>
          <a:xfrm>
            <a:off x="533400" y="2687500"/>
            <a:ext cx="5757000" cy="3401700"/>
          </a:xfrm>
          <a:prstGeom prst="rect">
            <a:avLst/>
          </a:prstGeom>
        </p:spPr>
        <p:txBody>
          <a:bodyPr anchorCtr="0" anchor="t" bIns="45700" lIns="0" spcFirstLastPara="1" rIns="91425" wrap="square" tIns="45700">
            <a:normAutofit lnSpcReduction="2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36550" lvl="0" marL="457200" rtl="0" algn="l">
              <a:lnSpc>
                <a:spcPct val="115000"/>
              </a:lnSpc>
              <a:spcBef>
                <a:spcPts val="0"/>
              </a:spcBef>
              <a:spcAft>
                <a:spcPts val="0"/>
              </a:spcAft>
              <a:buClr>
                <a:schemeClr val="accent1"/>
              </a:buClr>
              <a:buSzPts val="1700"/>
              <a:buChar char="•"/>
            </a:pPr>
            <a:r>
              <a:rPr lang="en-US" sz="1600"/>
              <a:t>Social media posts that are ready for your campaign</a:t>
            </a:r>
            <a:endParaRPr sz="1600"/>
          </a:p>
          <a:p>
            <a:pPr indent="-336550" lvl="0" marL="457200" rtl="0" algn="l">
              <a:lnSpc>
                <a:spcPct val="115000"/>
              </a:lnSpc>
              <a:spcBef>
                <a:spcPts val="600"/>
              </a:spcBef>
              <a:spcAft>
                <a:spcPts val="0"/>
              </a:spcAft>
              <a:buClr>
                <a:schemeClr val="accent1"/>
              </a:buClr>
              <a:buSzPts val="1700"/>
              <a:buChar char="•"/>
            </a:pPr>
            <a:r>
              <a:rPr lang="en-US" sz="1600"/>
              <a:t>A customizable blog post</a:t>
            </a:r>
            <a:endParaRPr sz="1600"/>
          </a:p>
          <a:p>
            <a:pPr indent="-336550" lvl="0" marL="457200" rtl="0" algn="l">
              <a:lnSpc>
                <a:spcPct val="115000"/>
              </a:lnSpc>
              <a:spcBef>
                <a:spcPts val="600"/>
              </a:spcBef>
              <a:spcAft>
                <a:spcPts val="0"/>
              </a:spcAft>
              <a:buClr>
                <a:schemeClr val="accent1"/>
              </a:buClr>
              <a:buSzPts val="1700"/>
              <a:buChar char="•"/>
            </a:pPr>
            <a:r>
              <a:rPr lang="en-US" sz="1600"/>
              <a:t>Infographics that build understanding using engaging and entertaining visuals </a:t>
            </a:r>
            <a:endParaRPr sz="1600"/>
          </a:p>
          <a:p>
            <a:pPr indent="-336550" lvl="0" marL="457200" rtl="0" algn="l">
              <a:lnSpc>
                <a:spcPct val="115000"/>
              </a:lnSpc>
              <a:spcBef>
                <a:spcPts val="600"/>
              </a:spcBef>
              <a:spcAft>
                <a:spcPts val="0"/>
              </a:spcAft>
              <a:buClr>
                <a:schemeClr val="accent1"/>
              </a:buClr>
              <a:buSzPts val="1700"/>
              <a:buChar char="•"/>
            </a:pPr>
            <a:r>
              <a:rPr lang="en-US" sz="1600"/>
              <a:t>Highlighted HealthHub articles, quizzes, risk assessments, and other resources to engage and nurture people as they explore topics that are important to their health</a:t>
            </a:r>
            <a:endParaRPr sz="1600"/>
          </a:p>
          <a:p>
            <a:pPr indent="-336550" lvl="0" marL="457200" rtl="0" algn="l">
              <a:lnSpc>
                <a:spcPct val="115000"/>
              </a:lnSpc>
              <a:spcBef>
                <a:spcPts val="600"/>
              </a:spcBef>
              <a:spcAft>
                <a:spcPts val="0"/>
              </a:spcAft>
              <a:buClr>
                <a:schemeClr val="accent1"/>
              </a:buClr>
              <a:buSzPts val="1700"/>
              <a:buChar char="•"/>
            </a:pPr>
            <a:r>
              <a:rPr lang="en-US" sz="1600"/>
              <a:t>Links to videos and Spanish language resources</a:t>
            </a:r>
            <a:endParaRPr sz="1600"/>
          </a:p>
          <a:p>
            <a:pPr indent="-336550" lvl="0" marL="457200" rtl="0" algn="l">
              <a:lnSpc>
                <a:spcPct val="115000"/>
              </a:lnSpc>
              <a:spcBef>
                <a:spcPts val="600"/>
              </a:spcBef>
              <a:spcAft>
                <a:spcPts val="600"/>
              </a:spcAft>
              <a:buClr>
                <a:schemeClr val="accent1"/>
              </a:buClr>
              <a:buSzPts val="1700"/>
              <a:buChar char="•"/>
            </a:pPr>
            <a:r>
              <a:rPr lang="en-US" sz="1600"/>
              <a:t>A  Toolkit calendar</a:t>
            </a:r>
            <a:endParaRPr b="1">
              <a:latin typeface="Plus Jakarta Sans"/>
              <a:ea typeface="Plus Jakarta Sans"/>
              <a:cs typeface="Plus Jakarta Sans"/>
              <a:sym typeface="Plus Jakarta Sans"/>
            </a:endParaRPr>
          </a:p>
        </p:txBody>
      </p:sp>
      <p:sp>
        <p:nvSpPr>
          <p:cNvPr id="779" name="Google Shape;779;p8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promote liver health best practices.</a:t>
            </a:r>
            <a:endParaRPr sz="1400">
              <a:latin typeface="Plus Jakarta Sans"/>
              <a:ea typeface="Plus Jakarta Sans"/>
              <a:cs typeface="Plus Jakarta Sans"/>
              <a:sym typeface="Plus Jakarta Sans"/>
            </a:endParaRPr>
          </a:p>
        </p:txBody>
      </p:sp>
      <p:sp>
        <p:nvSpPr>
          <p:cNvPr id="780" name="Google Shape;780;p8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0" name="Shape 990"/>
        <p:cNvGrpSpPr/>
        <p:nvPr/>
      </p:nvGrpSpPr>
      <p:grpSpPr>
        <a:xfrm>
          <a:off x="0" y="0"/>
          <a:ext cx="0" cy="0"/>
          <a:chOff x="0" y="0"/>
          <a:chExt cx="0" cy="0"/>
        </a:xfrm>
      </p:grpSpPr>
      <p:graphicFrame>
        <p:nvGraphicFramePr>
          <p:cNvPr id="991" name="Google Shape;991;p100"/>
          <p:cNvGraphicFramePr/>
          <p:nvPr/>
        </p:nvGraphicFramePr>
        <p:xfrm>
          <a:off x="627814" y="1662950"/>
          <a:ext cx="3000000" cy="3000000"/>
        </p:xfrm>
        <a:graphic>
          <a:graphicData uri="http://schemas.openxmlformats.org/drawingml/2006/table">
            <a:tbl>
              <a:tblPr>
                <a:noFill/>
                <a:tableStyleId>{1F18B022-958D-42FB-9594-4A5FF0A75D95}</a:tableStyleId>
              </a:tblPr>
              <a:tblGrid>
                <a:gridCol w="1793550"/>
                <a:gridCol w="2299250"/>
                <a:gridCol w="6750825"/>
              </a:tblGrid>
              <a:tr h="525050">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Topic</a:t>
                      </a:r>
                      <a:r>
                        <a:rPr b="1" lang="en-US" sz="1100" u="none" cap="none" strike="noStrike">
                          <a:solidFill>
                            <a:schemeClr val="lt2"/>
                          </a:solidFill>
                          <a:latin typeface="Plus Jakarta Sans"/>
                          <a:ea typeface="Plus Jakarta Sans"/>
                          <a:cs typeface="Plus Jakarta Sans"/>
                          <a:sym typeface="Plus Jakarta Sans"/>
                        </a:rPr>
                        <a:t> </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Title</a:t>
                      </a:r>
                      <a:endParaRPr b="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Content URL</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r>
              <a:tr h="1752325">
                <a:tc rowSpan="2">
                  <a:txBody>
                    <a:bodyPr/>
                    <a:lstStyle/>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Liver disease and kids</a:t>
                      </a:r>
                      <a:endParaRPr b="1">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Alagille Syndrome</a:t>
                      </a:r>
                      <a:endParaRPr sz="12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https://healthhub.crestnerhealth.com/urology/types/alagille-syndrome</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2041175">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Congenital Liver Defects</a:t>
                      </a:r>
                      <a:endParaRPr sz="12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https://healthhub.crestnerhealth.com/genetic-and-congenital-conditions/types/congenital-liver-defects</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lang="en-US" sz="1100">
                          <a:solidFill>
                            <a:schemeClr val="accent3"/>
                          </a:solidFill>
                          <a:latin typeface="Plus Jakarta Sans"/>
                          <a:ea typeface="Plus Jakarta Sans"/>
                          <a:cs typeface="Plus Jakarta Sans"/>
                          <a:sym typeface="Plus Jakarta Sans"/>
                        </a:rPr>
                        <a:t>:</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https://healthhub.crestnerhealth.com/genetic-and-congenital-conditions/types/congenital-liver-defects?language_content_entity=es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992" name="Google Shape;992;p100"/>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93" name="Google Shape;993;p100"/>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8" name="Shape 998"/>
        <p:cNvGrpSpPr/>
        <p:nvPr/>
      </p:nvGrpSpPr>
      <p:grpSpPr>
        <a:xfrm>
          <a:off x="0" y="0"/>
          <a:ext cx="0" cy="0"/>
          <a:chOff x="0" y="0"/>
          <a:chExt cx="0" cy="0"/>
        </a:xfrm>
      </p:grpSpPr>
      <p:graphicFrame>
        <p:nvGraphicFramePr>
          <p:cNvPr id="999" name="Google Shape;999;p101"/>
          <p:cNvGraphicFramePr/>
          <p:nvPr/>
        </p:nvGraphicFramePr>
        <p:xfrm>
          <a:off x="270726" y="1383025"/>
          <a:ext cx="3000000" cy="3000000"/>
        </p:xfrm>
        <a:graphic>
          <a:graphicData uri="http://schemas.openxmlformats.org/drawingml/2006/table">
            <a:tbl>
              <a:tblPr>
                <a:noFill/>
                <a:tableStyleId>{1F18B022-958D-42FB-9594-4A5FF0A75D95}</a:tableStyleId>
              </a:tblPr>
              <a:tblGrid>
                <a:gridCol w="1939400"/>
                <a:gridCol w="2185175"/>
                <a:gridCol w="7600900"/>
              </a:tblGrid>
              <a:tr h="4209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1251875">
                <a:tc rowSpan="4">
                  <a:txBody>
                    <a:bodyPr/>
                    <a:lstStyle/>
                    <a:p>
                      <a:pPr indent="0" lvl="0" marL="0" marR="0" rtl="0" algn="l">
                        <a:lnSpc>
                          <a:spcPct val="115000"/>
                        </a:lnSpc>
                        <a:spcBef>
                          <a:spcPts val="0"/>
                        </a:spcBef>
                        <a:spcAft>
                          <a:spcPts val="0"/>
                        </a:spcAft>
                        <a:buNone/>
                      </a:pPr>
                      <a:r>
                        <a:rPr b="1" lang="en-US">
                          <a:solidFill>
                            <a:schemeClr val="lt2"/>
                          </a:solidFill>
                          <a:latin typeface="Plus Jakarta Sans"/>
                          <a:ea typeface="Plus Jakarta Sans"/>
                          <a:cs typeface="Plus Jakarta Sans"/>
                          <a:sym typeface="Plus Jakarta Sans"/>
                        </a:rPr>
                        <a:t>Liver tests and procedures</a:t>
                      </a:r>
                      <a:endParaRPr sz="1200">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Common Liver Tests</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https://healthhub.crestnerhealth.com/digestive-health/diagnosis/common-liver-tests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https://healthhub.crestnerhealth.com/digestive-health/diagnosis/common-liver-tests?language_content_entity=es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9810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Liver Biopsy</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https://healthhub.crestnerhealth.com/digestive-health/diagnosis/liver-biopsy</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https://healthhub.crestnerhealth.com/digestive-health/diagnosis/liver-biopsy?language_content_entity=es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1835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Liver Transplant</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https://healthhub.crestnerhealth.com/digestive-health/treatment/liver-transplant</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https://healthhub.crestnerhealth.com/digestive-health/treatment/liver-transplant?language_content_entity=es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1851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Liver Cancer: Surgery</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https://healthhub.crestnerhealth.com/digestive-health/treatment/liver-cancer-surgery</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1000" name="Google Shape;1000;p101"/>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001" name="Google Shape;1001;p101"/>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6" name="Shape 1006"/>
        <p:cNvGrpSpPr/>
        <p:nvPr/>
      </p:nvGrpSpPr>
      <p:grpSpPr>
        <a:xfrm>
          <a:off x="0" y="0"/>
          <a:ext cx="0" cy="0"/>
          <a:chOff x="0" y="0"/>
          <a:chExt cx="0" cy="0"/>
        </a:xfrm>
      </p:grpSpPr>
      <p:graphicFrame>
        <p:nvGraphicFramePr>
          <p:cNvPr id="1007" name="Google Shape;1007;p102"/>
          <p:cNvGraphicFramePr/>
          <p:nvPr/>
        </p:nvGraphicFramePr>
        <p:xfrm>
          <a:off x="627814" y="1662950"/>
          <a:ext cx="3000000" cy="3000000"/>
        </p:xfrm>
        <a:graphic>
          <a:graphicData uri="http://schemas.openxmlformats.org/drawingml/2006/table">
            <a:tbl>
              <a:tblPr>
                <a:noFill/>
                <a:tableStyleId>{1F18B022-958D-42FB-9594-4A5FF0A75D95}</a:tableStyleId>
              </a:tblPr>
              <a:tblGrid>
                <a:gridCol w="1793550"/>
                <a:gridCol w="2299250"/>
                <a:gridCol w="6750825"/>
              </a:tblGrid>
              <a:tr h="4087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Topic</a:t>
                      </a:r>
                      <a:r>
                        <a:rPr b="1" lang="en-US" sz="1100" u="none" cap="none" strike="noStrike">
                          <a:solidFill>
                            <a:schemeClr val="lt2"/>
                          </a:solidFill>
                          <a:latin typeface="Plus Jakarta Sans"/>
                          <a:ea typeface="Plus Jakarta Sans"/>
                          <a:cs typeface="Plus Jakarta Sans"/>
                          <a:sym typeface="Plus Jakarta Sans"/>
                        </a:rPr>
                        <a:t> </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Title</a:t>
                      </a:r>
                      <a:endParaRPr b="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Content URL</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r>
              <a:tr h="1364075">
                <a:tc rowSpan="3">
                  <a:txBody>
                    <a:bodyPr/>
                    <a:lstStyle/>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Recipes to support a healthy liver</a:t>
                      </a:r>
                      <a:endParaRPr b="1">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Lime Thyme Chicken</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https://healthhub.crestnerhealth.com/wellness/recipes/lime-thyme-chicken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5889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Broccoli and Walnut Salad</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https://healthhub.crestnerhealth.com/wellness/recipes/broccoli-and-walnut-salad</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11493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Peach Berry Crisp</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Times New Roman"/>
                          <a:ea typeface="Times New Roman"/>
                          <a:cs typeface="Times New Roman"/>
                          <a:sym typeface="Times New Roman"/>
                          <a:hlinkClick r:id="rId5">
                            <a:extLst>
                              <a:ext uri="{A12FA001-AC4F-418D-AE19-62706E023703}">
                                <ahyp:hlinkClr val="tx"/>
                              </a:ext>
                            </a:extLst>
                          </a:hlinkClick>
                        </a:rPr>
                        <a:t>https://healthhub.crestnerhealth.com/wellness/recipes/peach-berry-crisp</a:t>
                      </a:r>
                      <a:r>
                        <a:rPr lang="en-US" sz="1100" u="sng">
                          <a:solidFill>
                            <a:schemeClr val="accent3"/>
                          </a:solidFill>
                          <a:latin typeface="Times New Roman"/>
                          <a:ea typeface="Times New Roman"/>
                          <a:cs typeface="Times New Roman"/>
                          <a:sym typeface="Times New Roman"/>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1008" name="Google Shape;1008;p102"/>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009" name="Google Shape;1009;p102"/>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4" name="Shape 1014"/>
        <p:cNvGrpSpPr/>
        <p:nvPr/>
      </p:nvGrpSpPr>
      <p:grpSpPr>
        <a:xfrm>
          <a:off x="0" y="0"/>
          <a:ext cx="0" cy="0"/>
          <a:chOff x="0" y="0"/>
          <a:chExt cx="0" cy="0"/>
        </a:xfrm>
      </p:grpSpPr>
      <p:graphicFrame>
        <p:nvGraphicFramePr>
          <p:cNvPr id="1015" name="Google Shape;1015;p103"/>
          <p:cNvGraphicFramePr/>
          <p:nvPr/>
        </p:nvGraphicFramePr>
        <p:xfrm>
          <a:off x="627814" y="1662950"/>
          <a:ext cx="3000000" cy="3000000"/>
        </p:xfrm>
        <a:graphic>
          <a:graphicData uri="http://schemas.openxmlformats.org/drawingml/2006/table">
            <a:tbl>
              <a:tblPr>
                <a:noFill/>
                <a:tableStyleId>{1F18B022-958D-42FB-9594-4A5FF0A75D95}</a:tableStyleId>
              </a:tblPr>
              <a:tblGrid>
                <a:gridCol w="1793550"/>
                <a:gridCol w="2042875"/>
                <a:gridCol w="7007200"/>
              </a:tblGrid>
              <a:tr h="4087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Topic</a:t>
                      </a:r>
                      <a:r>
                        <a:rPr b="1" lang="en-US" sz="1100" u="none" cap="none" strike="noStrike">
                          <a:solidFill>
                            <a:schemeClr val="lt2"/>
                          </a:solidFill>
                          <a:latin typeface="Plus Jakarta Sans"/>
                          <a:ea typeface="Plus Jakarta Sans"/>
                          <a:cs typeface="Plus Jakarta Sans"/>
                          <a:sym typeface="Plus Jakarta Sans"/>
                        </a:rPr>
                        <a:t> </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Title</a:t>
                      </a:r>
                      <a:endParaRPr b="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Content URL</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r>
              <a:tr h="1364075">
                <a:tc rowSpan="3">
                  <a:txBody>
                    <a:bodyPr/>
                    <a:lstStyle/>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Tools to learn </a:t>
                      </a:r>
                      <a:endParaRPr b="1">
                        <a:solidFill>
                          <a:schemeClr val="lt2"/>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more</a:t>
                      </a:r>
                      <a:endParaRPr b="1">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Hepatitis</a:t>
                      </a:r>
                      <a:r>
                        <a:rPr lang="en-US" sz="1100">
                          <a:latin typeface="Plus Jakarta Sans"/>
                          <a:ea typeface="Plus Jakarta Sans"/>
                          <a:cs typeface="Plus Jakarta Sans"/>
                          <a:sym typeface="Plus Jakarta Sans"/>
                        </a:rPr>
                        <a:t> A</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https://healthhub.crestnerhealth.com/infectious-diseases/types/hepatitis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5889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Alcohol Use Assessment</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https://healthhub.crestnerhealth.com/wellness/healthy-living/alcohol-use-assessment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11493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Alcoholic </a:t>
                      </a:r>
                      <a:r>
                        <a:rPr lang="en-US" sz="1100">
                          <a:latin typeface="Plus Jakarta Sans"/>
                          <a:ea typeface="Plus Jakarta Sans"/>
                          <a:cs typeface="Plus Jakarta Sans"/>
                          <a:sym typeface="Plus Jakarta Sans"/>
                        </a:rPr>
                        <a:t>Hepatitis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https://healthhub.crestnerhealth.com/alcoholic-hepatitis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1016" name="Google Shape;1016;p103"/>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017" name="Google Shape;1017;p103"/>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2" name="Shape 1022"/>
        <p:cNvGrpSpPr/>
        <p:nvPr/>
      </p:nvGrpSpPr>
      <p:grpSpPr>
        <a:xfrm>
          <a:off x="0" y="0"/>
          <a:ext cx="0" cy="0"/>
          <a:chOff x="0" y="0"/>
          <a:chExt cx="0" cy="0"/>
        </a:xfrm>
      </p:grpSpPr>
      <p:sp>
        <p:nvSpPr>
          <p:cNvPr id="1023" name="Google Shape;1023;p104"/>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Look for these Marketing Toolkits</a:t>
            </a:r>
            <a:endParaRPr/>
          </a:p>
        </p:txBody>
      </p:sp>
      <p:sp>
        <p:nvSpPr>
          <p:cNvPr id="1024" name="Google Shape;1024;p104"/>
          <p:cNvSpPr txBox="1"/>
          <p:nvPr>
            <p:ph idx="7" type="body"/>
          </p:nvPr>
        </p:nvSpPr>
        <p:spPr>
          <a:xfrm>
            <a:off x="741375" y="1472175"/>
            <a:ext cx="104973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Got suggestions? Let us know by contacting your Account Manager. </a:t>
            </a:r>
            <a:endParaRPr/>
          </a:p>
        </p:txBody>
      </p:sp>
      <p:sp>
        <p:nvSpPr>
          <p:cNvPr id="1025" name="Google Shape;1025;p104"/>
          <p:cNvSpPr txBox="1"/>
          <p:nvPr>
            <p:ph idx="3" type="body"/>
          </p:nvPr>
        </p:nvSpPr>
        <p:spPr>
          <a:xfrm>
            <a:off x="2210954" y="4411225"/>
            <a:ext cx="1920300" cy="8937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Healthy Liver</a:t>
            </a:r>
            <a:endParaRPr/>
          </a:p>
        </p:txBody>
      </p:sp>
      <p:sp>
        <p:nvSpPr>
          <p:cNvPr id="1026" name="Google Shape;1026;p104"/>
          <p:cNvSpPr txBox="1"/>
          <p:nvPr>
            <p:ph idx="5" type="body"/>
          </p:nvPr>
        </p:nvSpPr>
        <p:spPr>
          <a:xfrm>
            <a:off x="2869454" y="3157900"/>
            <a:ext cx="6033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July</a:t>
            </a:r>
            <a:endParaRPr/>
          </a:p>
        </p:txBody>
      </p:sp>
      <p:sp>
        <p:nvSpPr>
          <p:cNvPr id="1027" name="Google Shape;1027;p104"/>
          <p:cNvSpPr txBox="1"/>
          <p:nvPr>
            <p:ph idx="5" type="body"/>
          </p:nvPr>
        </p:nvSpPr>
        <p:spPr>
          <a:xfrm>
            <a:off x="5600974" y="4643725"/>
            <a:ext cx="8118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August</a:t>
            </a:r>
            <a:endParaRPr/>
          </a:p>
        </p:txBody>
      </p:sp>
      <p:sp>
        <p:nvSpPr>
          <p:cNvPr id="1028" name="Google Shape;1028;p104"/>
          <p:cNvSpPr txBox="1"/>
          <p:nvPr>
            <p:ph idx="5" type="body"/>
          </p:nvPr>
        </p:nvSpPr>
        <p:spPr>
          <a:xfrm>
            <a:off x="8555654" y="3157900"/>
            <a:ext cx="6033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Sept</a:t>
            </a:r>
            <a:endParaRPr/>
          </a:p>
        </p:txBody>
      </p:sp>
      <p:sp>
        <p:nvSpPr>
          <p:cNvPr id="1029" name="Google Shape;1029;p104"/>
          <p:cNvSpPr txBox="1"/>
          <p:nvPr>
            <p:ph idx="3" type="body"/>
          </p:nvPr>
        </p:nvSpPr>
        <p:spPr>
          <a:xfrm>
            <a:off x="5135854" y="2847225"/>
            <a:ext cx="1920300" cy="893700"/>
          </a:xfrm>
          <a:prstGeom prst="rect">
            <a:avLst/>
          </a:prstGeom>
        </p:spPr>
        <p:txBody>
          <a:bodyPr anchorCtr="0" anchor="b"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Immunizations</a:t>
            </a:r>
            <a:endParaRPr b="1" sz="1350">
              <a:solidFill>
                <a:srgbClr val="3C4043"/>
              </a:solidFill>
              <a:highlight>
                <a:srgbClr val="FFFFFF"/>
              </a:highlight>
              <a:latin typeface="Plus Jakarta Sans"/>
              <a:ea typeface="Plus Jakarta Sans"/>
              <a:cs typeface="Plus Jakarta Sans"/>
              <a:sym typeface="Plus Jakarta Sans"/>
            </a:endParaRPr>
          </a:p>
        </p:txBody>
      </p:sp>
      <p:sp>
        <p:nvSpPr>
          <p:cNvPr id="1030" name="Google Shape;1030;p104"/>
          <p:cNvSpPr txBox="1"/>
          <p:nvPr>
            <p:ph idx="3" type="body"/>
          </p:nvPr>
        </p:nvSpPr>
        <p:spPr>
          <a:xfrm>
            <a:off x="7882500" y="4411225"/>
            <a:ext cx="2351400" cy="12348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Men’s Health</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5" name="Shape 1035"/>
        <p:cNvGrpSpPr/>
        <p:nvPr/>
      </p:nvGrpSpPr>
      <p:grpSpPr>
        <a:xfrm>
          <a:off x="0" y="0"/>
          <a:ext cx="0" cy="0"/>
          <a:chOff x="0" y="0"/>
          <a:chExt cx="0" cy="0"/>
        </a:xfrm>
      </p:grpSpPr>
      <p:sp>
        <p:nvSpPr>
          <p:cNvPr id="1036" name="Google Shape;1036;p105"/>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a:t>
            </a:r>
            <a:r>
              <a:rPr lang="en-US"/>
              <a:t> to find the Toolkit resources</a:t>
            </a:r>
            <a:endParaRPr/>
          </a:p>
        </p:txBody>
      </p:sp>
      <p:sp>
        <p:nvSpPr>
          <p:cNvPr id="1037" name="Google Shape;1037;p105"/>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038" name="Google Shape;1038;p105"/>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039" name="Google Shape;1039;p105"/>
          <p:cNvSpPr txBox="1"/>
          <p:nvPr/>
        </p:nvSpPr>
        <p:spPr>
          <a:xfrm>
            <a:off x="8315547" y="181257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040" name="Google Shape;1040;p105"/>
          <p:cNvGrpSpPr/>
          <p:nvPr/>
        </p:nvGrpSpPr>
        <p:grpSpPr>
          <a:xfrm>
            <a:off x="9827386" y="1177750"/>
            <a:ext cx="612622" cy="612000"/>
            <a:chOff x="10134200" y="974025"/>
            <a:chExt cx="681600" cy="612000"/>
          </a:xfrm>
        </p:grpSpPr>
        <p:sp>
          <p:nvSpPr>
            <p:cNvPr id="1041" name="Google Shape;1041;p105"/>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42" name="Google Shape;1042;p105"/>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1043" name="Google Shape;1043;p105"/>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pic>
        <p:nvPicPr>
          <p:cNvPr id="1044" name="Google Shape;1044;p105"/>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1045" name="Google Shape;1045;p105"/>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046" name="Google Shape;1046;p105"/>
          <p:cNvGraphicFramePr/>
          <p:nvPr/>
        </p:nvGraphicFramePr>
        <p:xfrm>
          <a:off x="7864400" y="3506725"/>
          <a:ext cx="3000000" cy="3000000"/>
        </p:xfrm>
        <a:graphic>
          <a:graphicData uri="http://schemas.openxmlformats.org/drawingml/2006/table">
            <a:tbl>
              <a:tblPr>
                <a:noFill/>
                <a:tableStyleId>{F320E02E-3865-4B6E-95C4-9F813BF5EA4C}</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381000">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Family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liver health</a:t>
            </a:r>
            <a:r>
              <a:rPr lang="en-US" sz="1300"/>
              <a:t>-</a:t>
            </a:r>
            <a:r>
              <a:rPr lang="en-US" sz="1300"/>
              <a:t>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Liver Health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 developed the complementary content, infographics, and suggested imagery to jump-start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8315547" y="181257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827386" y="1177750"/>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810" name="Google Shape;810;p84"/>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811" name="Google Shape;811;p84"/>
          <p:cNvGraphicFramePr/>
          <p:nvPr/>
        </p:nvGraphicFramePr>
        <p:xfrm>
          <a:off x="7864400" y="3506725"/>
          <a:ext cx="3000000" cy="3000000"/>
        </p:xfrm>
        <a:graphic>
          <a:graphicData uri="http://schemas.openxmlformats.org/drawingml/2006/table">
            <a:tbl>
              <a:tblPr>
                <a:noFill/>
                <a:tableStyleId>{F320E02E-3865-4B6E-95C4-9F813BF5EA4C}</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381000">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Family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812" name="Google Shape;812;p84"/>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813" name="Google Shape;813;p84"/>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2" name="Google Shape;822;p8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accent3"/>
              </a:solidFill>
              <a:latin typeface="Plus Jakarta Sans"/>
              <a:ea typeface="Plus Jakarta Sans"/>
              <a:cs typeface="Plus Jakarta Sans"/>
              <a:sym typeface="Plus Jakarta Sans"/>
            </a:endParaRPr>
          </a:p>
        </p:txBody>
      </p:sp>
      <p:sp>
        <p:nvSpPr>
          <p:cNvPr id="823" name="Google Shape;823;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4" name="Google Shape;824;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5" name="Google Shape;825;p85"/>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graphicFrame>
        <p:nvGraphicFramePr>
          <p:cNvPr id="831" name="Google Shape;831;p86"/>
          <p:cNvGraphicFramePr/>
          <p:nvPr/>
        </p:nvGraphicFramePr>
        <p:xfrm>
          <a:off x="414288" y="860788"/>
          <a:ext cx="3000000" cy="3000000"/>
        </p:xfrm>
        <a:graphic>
          <a:graphicData uri="http://schemas.openxmlformats.org/drawingml/2006/table">
            <a:tbl>
              <a:tblPr>
                <a:noFill/>
                <a:tableStyleId>{1F18B022-958D-42FB-9594-4A5FF0A75D95}</a:tableStyleId>
              </a:tblPr>
              <a:tblGrid>
                <a:gridCol w="3964725"/>
                <a:gridCol w="3530425"/>
                <a:gridCol w="2103500"/>
              </a:tblGrid>
              <a:tr h="6029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2034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Regular exercise has a ton of benefits—including supporting good liver health. 💪🏃 Check out these ideas for getting into a new workout groove. </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https://healthhub.crestnerhealth.com/wellness/healthy-living/creating-exercise-program</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https://healthhub.crestnerhealth.com/wellness/healthy-living/creating-exercise-program?language_content_entity=es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3076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Ready to kick tobacco to the curb to improve your health? 🚭 Your liver—and the rest of your body—will thank you. These pointers can help.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https://healthhub.crestnerhealth.com/lung-health/treatment/quit-smoking-tools-help-kicking-your-habit</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437975">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About 30% of U.S. adults have nonalcoholic fatty liver disease, or NAFLD, which can lead to more serious liver issues over time. Eating healthy foods is one way to help yourself avoid it. 🍎🥑🤩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https://healthhub.crestnerhealth.com/wellness/healthy-living/cut-your-risk-fatty-liver-disease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32" name="Google Shape;832;p86"/>
          <p:cNvSpPr txBox="1"/>
          <p:nvPr>
            <p:ph type="title"/>
          </p:nvPr>
        </p:nvSpPr>
        <p:spPr>
          <a:xfrm>
            <a:off x="414300" y="-34050"/>
            <a:ext cx="109275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Treat your liver well</a:t>
            </a:r>
            <a:endParaRPr/>
          </a:p>
        </p:txBody>
      </p:sp>
      <p:sp>
        <p:nvSpPr>
          <p:cNvPr id="833" name="Google Shape;833;p86"/>
          <p:cNvSpPr txBox="1"/>
          <p:nvPr/>
        </p:nvSpPr>
        <p:spPr>
          <a:xfrm>
            <a:off x="751200" y="6473100"/>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senior black woman riding bicycle - cycling women middle age stock pictures, royalty-free photos &amp; images" id="834" name="Google Shape;834;p86"/>
          <p:cNvPicPr preferRelativeResize="0"/>
          <p:nvPr/>
        </p:nvPicPr>
        <p:blipFill>
          <a:blip r:embed="rId7">
            <a:alphaModFix/>
          </a:blip>
          <a:stretch>
            <a:fillRect/>
          </a:stretch>
        </p:blipFill>
        <p:spPr>
          <a:xfrm>
            <a:off x="8079750" y="2087625"/>
            <a:ext cx="1744575" cy="1163024"/>
          </a:xfrm>
          <a:prstGeom prst="rect">
            <a:avLst/>
          </a:prstGeom>
          <a:noFill/>
          <a:ln>
            <a:noFill/>
          </a:ln>
        </p:spPr>
      </p:pic>
      <p:pic>
        <p:nvPicPr>
          <p:cNvPr descr="smiling woman enjoying fresh air in the city park - breathing in healthy air stock pictures, royalty-free photos &amp; images" id="835" name="Google Shape;835;p86"/>
          <p:cNvPicPr preferRelativeResize="0"/>
          <p:nvPr/>
        </p:nvPicPr>
        <p:blipFill>
          <a:blip r:embed="rId8">
            <a:alphaModFix/>
          </a:blip>
          <a:stretch>
            <a:fillRect/>
          </a:stretch>
        </p:blipFill>
        <p:spPr>
          <a:xfrm>
            <a:off x="8079775" y="3746600"/>
            <a:ext cx="1744575" cy="1163050"/>
          </a:xfrm>
          <a:prstGeom prst="rect">
            <a:avLst/>
          </a:prstGeom>
          <a:noFill/>
          <a:ln>
            <a:noFill/>
          </a:ln>
        </p:spPr>
      </p:pic>
      <p:pic>
        <p:nvPicPr>
          <p:cNvPr descr="portrait of a young woman eating watermelon on a sunny day, backlit - healthy eating stock pictures, royalty-free photos &amp; images" id="836" name="Google Shape;836;p86"/>
          <p:cNvPicPr preferRelativeResize="0"/>
          <p:nvPr/>
        </p:nvPicPr>
        <p:blipFill>
          <a:blip r:embed="rId9">
            <a:alphaModFix/>
          </a:blip>
          <a:stretch>
            <a:fillRect/>
          </a:stretch>
        </p:blipFill>
        <p:spPr>
          <a:xfrm>
            <a:off x="8079750" y="5068975"/>
            <a:ext cx="1744575" cy="1163066"/>
          </a:xfrm>
          <a:prstGeom prst="rect">
            <a:avLst/>
          </a:prstGeom>
          <a:noFill/>
          <a:ln>
            <a:noFill/>
          </a:ln>
        </p:spPr>
      </p:pic>
      <p:sp>
        <p:nvSpPr>
          <p:cNvPr id="837" name="Google Shape;837;p86"/>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38" name="Google Shape;838;p86"/>
          <p:cNvGrpSpPr/>
          <p:nvPr/>
        </p:nvGrpSpPr>
        <p:grpSpPr>
          <a:xfrm>
            <a:off x="10752600" y="2730513"/>
            <a:ext cx="681600" cy="681600"/>
            <a:chOff x="10294125" y="1691525"/>
            <a:chExt cx="681600" cy="681600"/>
          </a:xfrm>
        </p:grpSpPr>
        <p:sp>
          <p:nvSpPr>
            <p:cNvPr id="839" name="Google Shape;839;p8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40" name="Google Shape;840;p86"/>
            <p:cNvPicPr preferRelativeResize="0"/>
            <p:nvPr/>
          </p:nvPicPr>
          <p:blipFill>
            <a:blip r:embed="rId10">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graphicFrame>
        <p:nvGraphicFramePr>
          <p:cNvPr id="846" name="Google Shape;846;p87"/>
          <p:cNvGraphicFramePr/>
          <p:nvPr/>
        </p:nvGraphicFramePr>
        <p:xfrm>
          <a:off x="414288" y="860788"/>
          <a:ext cx="3000000" cy="3000000"/>
        </p:xfrm>
        <a:graphic>
          <a:graphicData uri="http://schemas.openxmlformats.org/drawingml/2006/table">
            <a:tbl>
              <a:tblPr>
                <a:noFill/>
                <a:tableStyleId>{1F18B022-958D-42FB-9594-4A5FF0A75D95}</a:tableStyleId>
              </a:tblPr>
              <a:tblGrid>
                <a:gridCol w="3964725"/>
                <a:gridCol w="3530425"/>
                <a:gridCol w="2103500"/>
              </a:tblGrid>
              <a:tr h="8820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557500">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Drinking too much alcohol can have bad consequences for your liver. But how much is too much? Take this quiz to see if you might have a problem with alcohol.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https://healthhub.crestnerhealth.com/wellness/healthy-living/alcohol-use-assessment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921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Long-term alcohol abuse can cause a lot of damage—including alcoholic hepatitis.  Watch this video to learn how providers make this diagnosis.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https://healthhub.crestnerhealth.com/alcoholic-hepatitis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bl>
          </a:graphicData>
        </a:graphic>
      </p:graphicFrame>
      <p:sp>
        <p:nvSpPr>
          <p:cNvPr id="847" name="Google Shape;847;p87"/>
          <p:cNvSpPr txBox="1"/>
          <p:nvPr>
            <p:ph type="title"/>
          </p:nvPr>
        </p:nvSpPr>
        <p:spPr>
          <a:xfrm>
            <a:off x="414300" y="-34050"/>
            <a:ext cx="109275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Alcohol and your liver</a:t>
            </a:r>
            <a:endParaRPr/>
          </a:p>
        </p:txBody>
      </p:sp>
      <p:sp>
        <p:nvSpPr>
          <p:cNvPr id="848" name="Google Shape;848;p87"/>
          <p:cNvSpPr txBox="1"/>
          <p:nvPr/>
        </p:nvSpPr>
        <p:spPr>
          <a:xfrm>
            <a:off x="751200" y="6473100"/>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portrait of a man looking at camera during a group therapy session - alcoholism therapy stock pictures, royalty-free photos &amp; images" id="849" name="Google Shape;849;p87"/>
          <p:cNvPicPr preferRelativeResize="0"/>
          <p:nvPr/>
        </p:nvPicPr>
        <p:blipFill>
          <a:blip r:embed="rId5">
            <a:alphaModFix/>
          </a:blip>
          <a:stretch>
            <a:fillRect/>
          </a:stretch>
        </p:blipFill>
        <p:spPr>
          <a:xfrm>
            <a:off x="8084946" y="2424989"/>
            <a:ext cx="1744575" cy="1163070"/>
          </a:xfrm>
          <a:prstGeom prst="rect">
            <a:avLst/>
          </a:prstGeom>
          <a:noFill/>
          <a:ln>
            <a:noFill/>
          </a:ln>
        </p:spPr>
      </p:pic>
      <p:pic>
        <p:nvPicPr>
          <p:cNvPr descr="patient with psychotherapist having consultation meeting at home - talking with counselor  hispanic stock pictures, royalty-free photos &amp; images" id="850" name="Google Shape;850;p87"/>
          <p:cNvPicPr preferRelativeResize="0"/>
          <p:nvPr/>
        </p:nvPicPr>
        <p:blipFill>
          <a:blip r:embed="rId6">
            <a:alphaModFix/>
          </a:blip>
          <a:stretch>
            <a:fillRect/>
          </a:stretch>
        </p:blipFill>
        <p:spPr>
          <a:xfrm>
            <a:off x="8084946" y="4678393"/>
            <a:ext cx="1744575" cy="1163070"/>
          </a:xfrm>
          <a:prstGeom prst="rect">
            <a:avLst/>
          </a:prstGeom>
          <a:noFill/>
          <a:ln>
            <a:noFill/>
          </a:ln>
        </p:spPr>
      </p:pic>
      <p:sp>
        <p:nvSpPr>
          <p:cNvPr id="851" name="Google Shape;851;p87"/>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a:t>
            </a:r>
            <a:r>
              <a:rPr b="1" lang="en-US">
                <a:solidFill>
                  <a:schemeClr val="accent3"/>
                </a:solidFill>
                <a:latin typeface="Plus Jakarta Sans"/>
                <a:ea typeface="Plus Jakarta Sans"/>
                <a:cs typeface="Plus Jakarta Sans"/>
                <a:sym typeface="Plus Jakarta Sans"/>
              </a:rPr>
              <a:t>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52" name="Google Shape;852;p87"/>
          <p:cNvGrpSpPr/>
          <p:nvPr/>
        </p:nvGrpSpPr>
        <p:grpSpPr>
          <a:xfrm>
            <a:off x="10761675" y="2704013"/>
            <a:ext cx="681600" cy="681600"/>
            <a:chOff x="10294125" y="2443000"/>
            <a:chExt cx="681600" cy="681600"/>
          </a:xfrm>
        </p:grpSpPr>
        <p:sp>
          <p:nvSpPr>
            <p:cNvPr id="853" name="Google Shape;853;p87"/>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4" name="Google Shape;854;p87"/>
            <p:cNvPicPr preferRelativeResize="0"/>
            <p:nvPr/>
          </p:nvPicPr>
          <p:blipFill>
            <a:blip r:embed="rId7">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9" name="Shape 859"/>
        <p:cNvGrpSpPr/>
        <p:nvPr/>
      </p:nvGrpSpPr>
      <p:grpSpPr>
        <a:xfrm>
          <a:off x="0" y="0"/>
          <a:ext cx="0" cy="0"/>
          <a:chOff x="0" y="0"/>
          <a:chExt cx="0" cy="0"/>
        </a:xfrm>
      </p:grpSpPr>
      <p:sp>
        <p:nvSpPr>
          <p:cNvPr id="860" name="Google Shape;860;p88"/>
          <p:cNvSpPr txBox="1"/>
          <p:nvPr>
            <p:ph type="title"/>
          </p:nvPr>
        </p:nvSpPr>
        <p:spPr>
          <a:xfrm>
            <a:off x="436575" y="221875"/>
            <a:ext cx="10830900" cy="5802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Theme 3: Liver disease and kids</a:t>
            </a:r>
            <a:endParaRPr sz="3820"/>
          </a:p>
        </p:txBody>
      </p:sp>
      <p:graphicFrame>
        <p:nvGraphicFramePr>
          <p:cNvPr id="861" name="Google Shape;861;p88"/>
          <p:cNvGraphicFramePr/>
          <p:nvPr/>
        </p:nvGraphicFramePr>
        <p:xfrm>
          <a:off x="436563" y="933588"/>
          <a:ext cx="3000000" cy="3000000"/>
        </p:xfrm>
        <a:graphic>
          <a:graphicData uri="http://schemas.openxmlformats.org/drawingml/2006/table">
            <a:tbl>
              <a:tblPr>
                <a:noFill/>
                <a:tableStyleId>{1F18B022-958D-42FB-9594-4A5FF0A75D95}</a:tableStyleId>
              </a:tblPr>
              <a:tblGrid>
                <a:gridCol w="3955525"/>
                <a:gridCol w="3562525"/>
                <a:gridCol w="2058325"/>
              </a:tblGrid>
              <a:tr h="7949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202635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Yellow skin or eyes. Itchy skin. Delayed growth. These are just some of the symptoms of Alagille syndrome, a liver disease that can affect kids. Learn how it’s diagnosed and treated.</a:t>
                      </a:r>
                      <a:endParaRPr sz="12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https://healthhub.crestnerhealth.com/urology/types/alagille-syndrome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2535150">
                <a:tc>
                  <a:txBody>
                    <a:bodyPr/>
                    <a:lstStyle/>
                    <a:p>
                      <a:pPr indent="0" lvl="0" marL="0" marR="0" rtl="0" algn="l">
                        <a:lnSpc>
                          <a:spcPct val="100000"/>
                        </a:lnSpc>
                        <a:spcBef>
                          <a:spcPts val="0"/>
                        </a:spcBef>
                        <a:spcAft>
                          <a:spcPts val="0"/>
                        </a:spcAft>
                        <a:buNone/>
                      </a:pPr>
                      <a:r>
                        <a:rPr lang="en-US" sz="1200">
                          <a:latin typeface="Plus Jakarta Sans"/>
                          <a:ea typeface="Plus Jakarta Sans"/>
                          <a:cs typeface="Plus Jakarta Sans"/>
                          <a:sym typeface="Plus Jakarta Sans"/>
                        </a:rPr>
                        <a:t>With proper care, children with congenital liver defects can lead healthy lives. Find out how available treatments and supportive therapies can help your little one thrive. </a:t>
                      </a:r>
                      <a:endParaRPr sz="12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https://healthhub.crestnerhealth.com/genetic-and-congenital-conditions/types/congenital-liver-defects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https://healthhub.crestnerhealth.com/genetic-and-congenital-conditions/types/congenital-liver-defects?language_content_entity=es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62" name="Google Shape;862;p88"/>
          <p:cNvSpPr txBox="1"/>
          <p:nvPr/>
        </p:nvSpPr>
        <p:spPr>
          <a:xfrm>
            <a:off x="446400" y="6441100"/>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a:t>
            </a:r>
            <a:r>
              <a:rPr i="1" lang="en-US" sz="1300" u="none" cap="none" strike="noStrike">
                <a:solidFill>
                  <a:srgbClr val="000000"/>
                </a:solidFill>
                <a:latin typeface="Plus Jakarta Sans"/>
                <a:ea typeface="Plus Jakarta Sans"/>
                <a:cs typeface="Plus Jakarta Sans"/>
                <a:sym typeface="Plus Jakarta Sans"/>
              </a:rPr>
              <a:t>e replace with image</a:t>
            </a:r>
            <a:r>
              <a:rPr i="1" lang="en-US" sz="1300" u="none" cap="none" strike="noStrike">
                <a:solidFill>
                  <a:srgbClr val="000000"/>
                </a:solidFill>
                <a:latin typeface="Plus Jakarta Sans"/>
                <a:ea typeface="Plus Jakarta Sans"/>
                <a:cs typeface="Plus Jakarta Sans"/>
                <a:sym typeface="Plus Jakarta Sans"/>
              </a:rPr>
              <a:t>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well-baby medical appointment - toddler doctor stock pictures, royalty-free photos &amp; images" id="863" name="Google Shape;863;p88"/>
          <p:cNvPicPr preferRelativeResize="0"/>
          <p:nvPr/>
        </p:nvPicPr>
        <p:blipFill>
          <a:blip r:embed="rId6">
            <a:alphaModFix/>
          </a:blip>
          <a:stretch>
            <a:fillRect/>
          </a:stretch>
        </p:blipFill>
        <p:spPr>
          <a:xfrm>
            <a:off x="8084950" y="4399650"/>
            <a:ext cx="1744602" cy="1163050"/>
          </a:xfrm>
          <a:prstGeom prst="rect">
            <a:avLst/>
          </a:prstGeom>
          <a:noFill/>
          <a:ln>
            <a:noFill/>
          </a:ln>
        </p:spPr>
      </p:pic>
      <p:pic>
        <p:nvPicPr>
          <p:cNvPr descr="female pediatrician checks heart of baby girl in medical appointment - diverse mom with baby and pediatrician stock pictures, royalty-free photos &amp; images" id="864" name="Google Shape;864;p88"/>
          <p:cNvPicPr preferRelativeResize="0"/>
          <p:nvPr/>
        </p:nvPicPr>
        <p:blipFill>
          <a:blip r:embed="rId7">
            <a:alphaModFix/>
          </a:blip>
          <a:stretch>
            <a:fillRect/>
          </a:stretch>
        </p:blipFill>
        <p:spPr>
          <a:xfrm>
            <a:off x="8084950" y="2174675"/>
            <a:ext cx="1744575" cy="1163058"/>
          </a:xfrm>
          <a:prstGeom prst="rect">
            <a:avLst/>
          </a:prstGeom>
          <a:noFill/>
          <a:ln>
            <a:noFill/>
          </a:ln>
        </p:spPr>
      </p:pic>
      <p:sp>
        <p:nvSpPr>
          <p:cNvPr id="865" name="Google Shape;865;p88"/>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66" name="Google Shape;866;p88"/>
          <p:cNvGrpSpPr/>
          <p:nvPr/>
        </p:nvGrpSpPr>
        <p:grpSpPr>
          <a:xfrm>
            <a:off x="10752600" y="2730513"/>
            <a:ext cx="681600" cy="681600"/>
            <a:chOff x="10294125" y="1691525"/>
            <a:chExt cx="681600" cy="681600"/>
          </a:xfrm>
        </p:grpSpPr>
        <p:sp>
          <p:nvSpPr>
            <p:cNvPr id="867" name="Google Shape;867;p8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8" name="Google Shape;868;p88"/>
            <p:cNvPicPr preferRelativeResize="0"/>
            <p:nvPr/>
          </p:nvPicPr>
          <p:blipFill>
            <a:blip r:embed="rId8">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graphicFrame>
        <p:nvGraphicFramePr>
          <p:cNvPr id="874" name="Google Shape;874;p89"/>
          <p:cNvGraphicFramePr/>
          <p:nvPr/>
        </p:nvGraphicFramePr>
        <p:xfrm>
          <a:off x="447638" y="933588"/>
          <a:ext cx="3000000" cy="3000000"/>
        </p:xfrm>
        <a:graphic>
          <a:graphicData uri="http://schemas.openxmlformats.org/drawingml/2006/table">
            <a:tbl>
              <a:tblPr>
                <a:noFill/>
                <a:tableStyleId>{1F18B022-958D-42FB-9594-4A5FF0A75D95}</a:tableStyleId>
              </a:tblPr>
              <a:tblGrid>
                <a:gridCol w="3950975"/>
                <a:gridCol w="3518150"/>
                <a:gridCol w="2096175"/>
              </a:tblGrid>
              <a:tr h="8215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21745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You can’t live without a functioning liver. If yours stops working correctly, you may need a liver transplant. Find out what to expect during and after surgery. </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https://healthhub.crestnerhealth.com/digestive-health/treatment/liver-transplant</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https://healthhub.crestnerhealth.com/digestive-health/treatment/liver-transplant?language_content_entity=es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bl>
          </a:graphicData>
        </a:graphic>
      </p:graphicFrame>
      <p:sp>
        <p:nvSpPr>
          <p:cNvPr id="875" name="Google Shape;875;p89"/>
          <p:cNvSpPr txBox="1"/>
          <p:nvPr>
            <p:ph type="title"/>
          </p:nvPr>
        </p:nvSpPr>
        <p:spPr>
          <a:xfrm>
            <a:off x="447650" y="75700"/>
            <a:ext cx="10801200" cy="724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4: Living with liver disease</a:t>
            </a:r>
            <a:endParaRPr/>
          </a:p>
        </p:txBody>
      </p:sp>
      <p:sp>
        <p:nvSpPr>
          <p:cNvPr id="876" name="Google Shape;876;p89"/>
          <p:cNvSpPr txBox="1"/>
          <p:nvPr/>
        </p:nvSpPr>
        <p:spPr>
          <a:xfrm>
            <a:off x="678775" y="6418975"/>
            <a:ext cx="106749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happy woman, nurse and patient with blood pressure machine for heart rate, beat or monitoring body at hospital. female person or medical doctor helping elderly man on bed in exam at healthcare clinic - hospital happy diversity stock pictures, royalty-free photos &amp; images" id="877" name="Google Shape;877;p89"/>
          <p:cNvPicPr preferRelativeResize="0"/>
          <p:nvPr/>
        </p:nvPicPr>
        <p:blipFill>
          <a:blip r:embed="rId5">
            <a:alphaModFix/>
          </a:blip>
          <a:stretch>
            <a:fillRect/>
          </a:stretch>
        </p:blipFill>
        <p:spPr>
          <a:xfrm>
            <a:off x="8024900" y="2239700"/>
            <a:ext cx="1892800" cy="1258755"/>
          </a:xfrm>
          <a:prstGeom prst="rect">
            <a:avLst/>
          </a:prstGeom>
          <a:noFill/>
          <a:ln>
            <a:noFill/>
          </a:ln>
        </p:spPr>
      </p:pic>
      <p:sp>
        <p:nvSpPr>
          <p:cNvPr id="878" name="Google Shape;878;p89"/>
          <p:cNvSpPr txBox="1"/>
          <p:nvPr/>
        </p:nvSpPr>
        <p:spPr>
          <a:xfrm>
            <a:off x="10098975" y="3428388"/>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a:t>
            </a:r>
            <a:r>
              <a:rPr b="1" lang="en-US">
                <a:solidFill>
                  <a:schemeClr val="accent3"/>
                </a:solidFill>
                <a:latin typeface="Plus Jakarta Sans"/>
                <a:ea typeface="Plus Jakarta Sans"/>
                <a:cs typeface="Plus Jakarta Sans"/>
                <a:sym typeface="Plus Jakarta Sans"/>
              </a:rPr>
              <a:t>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79" name="Google Shape;879;p89"/>
          <p:cNvGrpSpPr/>
          <p:nvPr/>
        </p:nvGrpSpPr>
        <p:grpSpPr>
          <a:xfrm>
            <a:off x="10761675" y="2704013"/>
            <a:ext cx="681600" cy="681600"/>
            <a:chOff x="10294125" y="2443000"/>
            <a:chExt cx="681600" cy="681600"/>
          </a:xfrm>
        </p:grpSpPr>
        <p:sp>
          <p:nvSpPr>
            <p:cNvPr id="880" name="Google Shape;880;p89"/>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1" name="Google Shape;881;p89"/>
            <p:cNvPicPr preferRelativeResize="0"/>
            <p:nvPr/>
          </p:nvPicPr>
          <p:blipFill>
            <a:blip r:embed="rId6">
              <a:alphaModFix/>
            </a:blip>
            <a:stretch>
              <a:fillRect/>
            </a:stretch>
          </p:blipFill>
          <p:spPr>
            <a:xfrm>
              <a:off x="10401437" y="2562524"/>
              <a:ext cx="466975" cy="442550"/>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