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4EB547E-997D-4123-842B-44C43A18A45F}">
  <a:tblStyle styleId="{F4EB547E-997D-4123-842B-44C43A18A45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58F898C-9C30-43AD-8D72-A90A75CB73AD}"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4" name="Google Shape;924;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25" name="Google Shape;925;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9" name="Google Shape;93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7" name="Google Shape;947;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8" name="Google Shape;948;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d97a3d56f8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d97a3d56f8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d97a3d56f8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0" name="Google Shape;970;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1" name="Google Shape;971;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2" name="Google Shape;982;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3" name="Google Shape;983;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0" name="Google Shape;990;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1" name="Google Shape;991;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9" name="Google Shape;999;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68944fc4e0_0_8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68944fc4e0_0_8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7" name="Google Shape;1007;g268944fc4e0_0_8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4" name="Google Shape;101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5" name="Google Shape;101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7" name="Google Shape;1027;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8" name="Google Shape;1028;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68944fc4e0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68944fc4e0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5" name="Google Shape;875;g268944fc4e0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hyperlink" Target="https://healthhub.crestnerhealth.com/wellness/healthy-living/talking-your-teen-about-sex"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obgyn/types/pelvic-inflammatory-disease-pid-0" TargetMode="External"/><Relationship Id="rId4" Type="http://schemas.openxmlformats.org/officeDocument/2006/relationships/hyperlink" Target="https://healthhub.crestnerhealth.com/obgyn/types/pelvic-inflammatory-disease-pid-0?language_content_entity=es" TargetMode="External"/><Relationship Id="rId5" Type="http://schemas.openxmlformats.org/officeDocument/2006/relationships/hyperlink" Target="https://healthhub.crestnerhealth.com/infectious-diseases/types/what-do-you-know-about-sexually-transmitted-infections" TargetMode="External"/><Relationship Id="rId6" Type="http://schemas.openxmlformats.org/officeDocument/2006/relationships/hyperlink" Target="https://healthhub.crestnerhealth.com/human-papillomavirus-hpv-vaccine" TargetMode="External"/><Relationship Id="rId7" Type="http://schemas.openxmlformats.org/officeDocument/2006/relationships/hyperlink" Target="https://healthhub.crestnerhealth.com/human-papillomavirus-hpv-vaccine?language_content_entity=es" TargetMode="External"/><Relationship Id="rId8"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4.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8.jpg"/><Relationship Id="rId4" Type="http://schemas.openxmlformats.org/officeDocument/2006/relationships/hyperlink" Target="https://krameshelp.webmdignite.com/" TargetMode="External"/><Relationship Id="rId5" Type="http://schemas.openxmlformats.org/officeDocument/2006/relationships/hyperlink" Target="https://healthhub.crestnerhealth.com/infectious-diseases/types/what-do-you-know-about-sexually-transmitted-infections" TargetMode="External"/><Relationship Id="rId6" Type="http://schemas.openxmlformats.org/officeDocument/2006/relationships/hyperlink" Target="https://healthhub.crestnerhealth.com/wellness/healthy-living/talking-your-teen-about-sex" TargetMode="External"/><Relationship Id="rId7" Type="http://schemas.openxmlformats.org/officeDocument/2006/relationships/hyperlink" Target="https://healthhub.crestnerhealth.com/wellness/healthy-living/safer-sex-guideline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6.xml"/><Relationship Id="rId3"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7.jp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healthhub.crestnerhealth.com/wellness/healthy-living/safer-sex-guidelines" TargetMode="External"/><Relationship Id="rId4" Type="http://schemas.openxmlformats.org/officeDocument/2006/relationships/hyperlink" Target="https://healthhub.crestnerhealth.com/wellness/healthy-living/safer-sex-guidelines?language_content_entity=es" TargetMode="External"/><Relationship Id="rId9" Type="http://schemas.openxmlformats.org/officeDocument/2006/relationships/hyperlink" Target="https://healthhub.crestnerhealth.com/infectious-diseases/types/genital-herpes-0?language_content_entity=es" TargetMode="External"/><Relationship Id="rId5" Type="http://schemas.openxmlformats.org/officeDocument/2006/relationships/hyperlink" Target="https://healthhub.crestnerhealth.com/infectious-diseases/types/sexually-transmitted-infections-stis" TargetMode="External"/><Relationship Id="rId6" Type="http://schemas.openxmlformats.org/officeDocument/2006/relationships/hyperlink" Target="https://healthhub.crestnerhealth.com/infectious-diseases/types/sexually-transmitted-infections-stis?language_content_entity=es" TargetMode="External"/><Relationship Id="rId7" Type="http://schemas.openxmlformats.org/officeDocument/2006/relationships/hyperlink" Target="https://healthhub.crestnerhealth.com/infectious-diseases/definition/facts-chlamydia" TargetMode="External"/><Relationship Id="rId8" Type="http://schemas.openxmlformats.org/officeDocument/2006/relationships/hyperlink" Target="https://healthhub.crestnerhealth.com/infectious-diseases/types/genital-herpes-0" TargetMode="External"/><Relationship Id="rId11" Type="http://schemas.openxmlformats.org/officeDocument/2006/relationships/hyperlink" Target="https://healthhub.crestnerhealth.com/infectious-diseases/types/hivaids?language_content_entity=es" TargetMode="External"/><Relationship Id="rId10" Type="http://schemas.openxmlformats.org/officeDocument/2006/relationships/hyperlink" Target="https://healthhub.crestnerhealth.com/infectious-diseases/types/hivaids" TargetMode="External"/><Relationship Id="rId13" Type="http://schemas.openxmlformats.org/officeDocument/2006/relationships/hyperlink" Target="https://healthhub.crestnerhealth.com/infectious-diseases/diagnosis/human-papillomavirus-hpv?language_content_entity=es" TargetMode="External"/><Relationship Id="rId12" Type="http://schemas.openxmlformats.org/officeDocument/2006/relationships/hyperlink" Target="https://healthhub.crestnerhealth.com/infectious-diseases/diagnosis/human-papillomavirus-hpv"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wellness/healthy-living/safer-sex-guidelines-teens" TargetMode="External"/><Relationship Id="rId4" Type="http://schemas.openxmlformats.org/officeDocument/2006/relationships/hyperlink" Target="https://healthhub.crestnerhealth.com/wellness/healthy-living/talking-your-teen-about-sex" TargetMode="External"/><Relationship Id="rId9" Type="http://schemas.openxmlformats.org/officeDocument/2006/relationships/hyperlink" Target="https://healthhub.crestnerhealth.com/obgyn/prevention/tubal-ligation?language_content_entity=es" TargetMode="External"/><Relationship Id="rId5" Type="http://schemas.openxmlformats.org/officeDocument/2006/relationships/hyperlink" Target="https://healthhub.crestnerhealth.com/infectious-diseases/types/trichomoniasis-trich-teens" TargetMode="External"/><Relationship Id="rId6" Type="http://schemas.openxmlformats.org/officeDocument/2006/relationships/hyperlink" Target="https://healthhub.crestnerhealth.com/obgyn/management/contraceptionbirth-control" TargetMode="External"/><Relationship Id="rId7" Type="http://schemas.openxmlformats.org/officeDocument/2006/relationships/hyperlink" Target="https://healthhub.crestnerhealth.com/obgyn/management/contraceptionbirth-control?language_content_entity=es" TargetMode="External"/><Relationship Id="rId8" Type="http://schemas.openxmlformats.org/officeDocument/2006/relationships/hyperlink" Target="https://healthhub.crestnerhealth.com/obgyn/prevention/tubal-ligation" TargetMode="External"/><Relationship Id="rId11" Type="http://schemas.openxmlformats.org/officeDocument/2006/relationships/hyperlink" Target="https://healthhub.crestnerhealth.com/obgyn/management/how-much-do-you-know-about-contraception" TargetMode="External"/><Relationship Id="rId10" Type="http://schemas.openxmlformats.org/officeDocument/2006/relationships/hyperlink" Target="https://healthhub.crestnerhealth.com/urology/prevention/vasectomy"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wellness/understanding-healthcare/5-nonpregnancy-reasons-see-your-ob-gyn" TargetMode="External"/><Relationship Id="rId4" Type="http://schemas.openxmlformats.org/officeDocument/2006/relationships/hyperlink" Target="https://healthhub.crestnerhealth.com/wellness/understanding-healthcare/5-nonpregnancy-reasons-see-your-ob-gyn" TargetMode="External"/><Relationship Id="rId9" Type="http://schemas.openxmlformats.org/officeDocument/2006/relationships/hyperlink" Target="https://healthhub.crestnerhealth.com/oncology/management/life-after-cancer-changes-womans-sex-life" TargetMode="External"/><Relationship Id="rId5" Type="http://schemas.openxmlformats.org/officeDocument/2006/relationships/hyperlink" Target="https://healthhub.crestnerhealth.com/obgyn/management/sex-during-pregnancy" TargetMode="External"/><Relationship Id="rId6" Type="http://schemas.openxmlformats.org/officeDocument/2006/relationships/hyperlink" Target="https://healthhub.crestnerhealth.com/obgyn/management/sex-during-pregnancy?language_content_entity=es" TargetMode="External"/><Relationship Id="rId7" Type="http://schemas.openxmlformats.org/officeDocument/2006/relationships/hyperlink" Target="https://healthhub.crestnerhealth.com/obgyn/related-conditions/sexuality-issues-women-being-treated-cancer" TargetMode="External"/><Relationship Id="rId8" Type="http://schemas.openxmlformats.org/officeDocument/2006/relationships/hyperlink" Target="https://healthhub.crestnerhealth.com/obgyn/types/pelvic-inflammatory-disease-pid-0" TargetMode="External"/><Relationship Id="rId11" Type="http://schemas.openxmlformats.org/officeDocument/2006/relationships/hyperlink" Target="https://healthhub.crestnerhealth.com/urology/types/impotence-erectile-dysfunction?language_content_entity=es" TargetMode="External"/><Relationship Id="rId10" Type="http://schemas.openxmlformats.org/officeDocument/2006/relationships/hyperlink" Target="https://healthhub.crestnerhealth.com/urology/types/impotence-erectile-dysfunction" TargetMode="External"/><Relationship Id="rId13" Type="http://schemas.openxmlformats.org/officeDocument/2006/relationships/hyperlink" Target="https://healthhub.crestnerhealth.com/oncology/management/life-after-cancer-changes-mans-sex-life" TargetMode="External"/><Relationship Id="rId12" Type="http://schemas.openxmlformats.org/officeDocument/2006/relationships/hyperlink" Target="https://healthhub.crestnerhealth.com/urology/management/testicular-cancer-coping-effects-sexuality"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heart-health/management/heart-health-and-sex" TargetMode="External"/><Relationship Id="rId4" Type="http://schemas.openxmlformats.org/officeDocument/2006/relationships/hyperlink" Target="https://healthhub.crestnerhealth.com/heart-health/management/heart-health-and-sex?language_content_entity=es" TargetMode="External"/><Relationship Id="rId5" Type="http://schemas.openxmlformats.org/officeDocument/2006/relationships/hyperlink" Target="https://healthhub.crestnerhealth.com/infectious-diseases/types/what-do-you-know-about-sexually-transmitted-infections" TargetMode="External"/><Relationship Id="rId6" Type="http://schemas.openxmlformats.org/officeDocument/2006/relationships/hyperlink" Target="https://healthhub.crestnerhealth.com/infectious-diseases/diagnosis/how-much-do-you-know-about-genital-herp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16.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0.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wellness/healthy-living/safer-sex-guidelines" TargetMode="External"/><Relationship Id="rId4" Type="http://schemas.openxmlformats.org/officeDocument/2006/relationships/hyperlink" Target="https://healthhub.crestnerhealth.com/wellness/healthy-living/safer-sex-guidelines?language_content_entity=es" TargetMode="External"/><Relationship Id="rId9" Type="http://schemas.openxmlformats.org/officeDocument/2006/relationships/image" Target="../media/image20.png"/><Relationship Id="rId5" Type="http://schemas.openxmlformats.org/officeDocument/2006/relationships/hyperlink" Target="https://healthhub.crestnerhealth.com/infectious-diseases/types/sexually-transmitted-infections-stis" TargetMode="External"/><Relationship Id="rId6" Type="http://schemas.openxmlformats.org/officeDocument/2006/relationships/hyperlink" Target="https://healthhub.crestnerhealth.com/infectious-diseases/types/sexually-transmitted-infections-stis?language_content_entity=es" TargetMode="External"/><Relationship Id="rId7" Type="http://schemas.openxmlformats.org/officeDocument/2006/relationships/hyperlink" Target="https://healthhub.crestnerhealth.com/wellness/healthy-living/safer-sex-guidelines-teens" TargetMode="External"/><Relationship Id="rId8" Type="http://schemas.openxmlformats.org/officeDocument/2006/relationships/hyperlink" Target="https://healthhub.crestnerhealth.com/obgyn/management/how-much-do-you-know-about-contraception" TargetMode="External"/><Relationship Id="rId11" Type="http://schemas.openxmlformats.org/officeDocument/2006/relationships/image" Target="../media/image37.jpg"/><Relationship Id="rId10" Type="http://schemas.openxmlformats.org/officeDocument/2006/relationships/image" Target="../media/image25.jpg"/><Relationship Id="rId13" Type="http://schemas.openxmlformats.org/officeDocument/2006/relationships/image" Target="../media/image40.jpg"/><Relationship Id="rId12" Type="http://schemas.openxmlformats.org/officeDocument/2006/relationships/image" Target="../media/image4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infectious-diseases/definition/facts-chlamydia" TargetMode="External"/><Relationship Id="rId4" Type="http://schemas.openxmlformats.org/officeDocument/2006/relationships/hyperlink" Target="https://healthhub.crestnerhealth.com/infectious-diseases/types/what-do-you-know-about-chlamydia" TargetMode="External"/><Relationship Id="rId9" Type="http://schemas.openxmlformats.org/officeDocument/2006/relationships/image" Target="../media/image35.jpg"/><Relationship Id="rId5" Type="http://schemas.openxmlformats.org/officeDocument/2006/relationships/hyperlink" Target="https://healthhub.crestnerhealth.com/infectious-diseases/types/hivaids" TargetMode="External"/><Relationship Id="rId6" Type="http://schemas.openxmlformats.org/officeDocument/2006/relationships/hyperlink" Target="https://healthhub.crestnerhealth.com/infectious-diseases/types/hivaids?language_content_entity=es" TargetMode="External"/><Relationship Id="rId7" Type="http://schemas.openxmlformats.org/officeDocument/2006/relationships/image" Target="../media/image21.png"/><Relationship Id="rId8" Type="http://schemas.openxmlformats.org/officeDocument/2006/relationships/image" Target="../media/image39.jpg"/><Relationship Id="rId10"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oncology/management/life-after-cancer-changes-womans-sex-life" TargetMode="External"/><Relationship Id="rId4" Type="http://schemas.openxmlformats.org/officeDocument/2006/relationships/hyperlink" Target="https://healthhub.crestnerhealth.com/oncology/management/life-after-cancer-changes-mans-sex-life" TargetMode="External"/><Relationship Id="rId9" Type="http://schemas.openxmlformats.org/officeDocument/2006/relationships/image" Target="../media/image26.jpg"/><Relationship Id="rId5" Type="http://schemas.openxmlformats.org/officeDocument/2006/relationships/hyperlink" Target="https://healthhub.crestnerhealth.com/obgyn/related-conditions/sexuality-issues-women-being-treated-cancer" TargetMode="External"/><Relationship Id="rId6" Type="http://schemas.openxmlformats.org/officeDocument/2006/relationships/hyperlink" Target="https://healthhub.crestnerhealth.com/heart-health/management/heart-health-and-sex" TargetMode="External"/><Relationship Id="rId7" Type="http://schemas.openxmlformats.org/officeDocument/2006/relationships/hyperlink" Target="https://healthhub.crestnerhealth.com/heart-health/management/heart-health-and-sex?language_content_entity=es" TargetMode="External"/><Relationship Id="rId8" Type="http://schemas.openxmlformats.org/officeDocument/2006/relationships/image" Target="../media/image20.png"/><Relationship Id="rId11" Type="http://schemas.openxmlformats.org/officeDocument/2006/relationships/image" Target="../media/image24.png"/><Relationship Id="rId10" Type="http://schemas.openxmlformats.org/officeDocument/2006/relationships/image" Target="../media/image3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obgyn/management/sex-during-pregnancy" TargetMode="External"/><Relationship Id="rId4" Type="http://schemas.openxmlformats.org/officeDocument/2006/relationships/hyperlink" Target="https://healthhub.crestnerhealth.com/obgyn/management/sex-during-pregnancy?language_content_entity=es" TargetMode="External"/><Relationship Id="rId5" Type="http://schemas.openxmlformats.org/officeDocument/2006/relationships/hyperlink" Target="https://healthhub.crestnerhealth.com/wellness/understanding-healthcare/5-nonpregnancy-reasons-see-your-ob-gyn" TargetMode="External"/><Relationship Id="rId6" Type="http://schemas.openxmlformats.org/officeDocument/2006/relationships/image" Target="../media/image27.jpg"/><Relationship Id="rId7" Type="http://schemas.openxmlformats.org/officeDocument/2006/relationships/image" Target="../media/image36.jpg"/><Relationship Id="rId8"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3671" r="19639"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Sexual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sexual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80175" y="3506425"/>
            <a:ext cx="2691900" cy="2255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Sexual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rgbClr val="FFFFFF"/>
              </a:buClr>
              <a:buSzPts val="1100"/>
              <a:buFont typeface="Plus Jakarta Sans"/>
              <a:buChar char="●"/>
            </a:pPr>
            <a:r>
              <a:rPr lang="en-US" sz="1000">
                <a:solidFill>
                  <a:schemeClr val="lt2"/>
                </a:solidFill>
              </a:rPr>
              <a:t>std testing</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sexual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serious physical health risk of sexual intimacy for teenage girls</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reproductive health act</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sexual health education</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reproductive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perspectives on sexual and reproductive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sexual and reproductive health</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40675" y="65925"/>
            <a:ext cx="106797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66025" y="97133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Don’t Be Embarrassed About STIs—Get Tested Now</a:t>
            </a:r>
            <a:endParaRPr>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40675" y="1358025"/>
            <a:ext cx="9031200" cy="5388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Sexually transmitted infections (STIs) affect 1 in 5 Americans, according to the CDC.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Here’s a quick look at 3 STIs and who should get tested.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Chlamydia</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This bacterial infection causes no symptoms in up to 95% of women and 90% of men.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Possible effects:</a:t>
            </a:r>
            <a:r>
              <a:rPr lang="en-US" sz="1200">
                <a:solidFill>
                  <a:srgbClr val="000000"/>
                </a:solidFill>
                <a:latin typeface="Plus Jakarta Sans"/>
                <a:ea typeface="Plus Jakarta Sans"/>
                <a:cs typeface="Plus Jakarta Sans"/>
                <a:sym typeface="Plus Jakarta Sans"/>
              </a:rPr>
              <a:t> In women, it can lead to painful, fertility-threatening pelvic inflammatory disease (PID). In pregnant women, it can cause early delivery and pneumonia in babies. Men can have painful inflammation of the urethra and testicles.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Who should get tested: </a:t>
            </a:r>
            <a:endParaRPr b="1" i="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All sexually active women younger than age 25</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Women ages 25 and older with new or multiple sexual partners (or with a partner who has an STI)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Certain pregnant women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Men who are sexually active should discuss testing with their provider.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Parents: Don’t </a:t>
            </a:r>
            <a:r>
              <a:rPr i="1" lang="en-US" sz="1200" u="sng">
                <a:solidFill>
                  <a:schemeClr val="hlink"/>
                </a:solidFill>
                <a:latin typeface="Plus Jakarta Sans"/>
                <a:ea typeface="Plus Jakarta Sans"/>
                <a:cs typeface="Plus Jakarta Sans"/>
                <a:sym typeface="Plus Jakarta Sans"/>
                <a:hlinkClick r:id="rId4"/>
              </a:rPr>
              <a:t>put off “the talk.”</a:t>
            </a:r>
            <a:r>
              <a:rPr i="1" lang="en-US" sz="1200">
                <a:solidFill>
                  <a:srgbClr val="000000"/>
                </a:solidFill>
                <a:latin typeface="Plus Jakarta Sans"/>
                <a:ea typeface="Plus Jakarta Sans"/>
                <a:cs typeface="Plus Jakarta Sans"/>
                <a:sym typeface="Plus Jakarta Sans"/>
              </a:rPr>
              <a:t> Here’s how to have a conversation with your teen about sex.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Gonorrhea</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Gonorrhea is caused by a bacterium that infects the lining of the reproductive tract. Many cases are asymptomatic, making this very common disease difficult to identify.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Possible effects:</a:t>
            </a:r>
            <a:r>
              <a:rPr b="1" lang="en-US" sz="1200">
                <a:solidFill>
                  <a:srgbClr val="000000"/>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It can cause PID in women. A pregnant woman can pass the disease to her baby during delivery, which could cause blindness or a life-threatening blood infection. Rarely, gonorrhea can cause male infertility.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Who should get tested:</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Sexually active women younger than age 25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Women ages 25 and older with new or multiple partners (or with a partner who has an STI)</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Men who are sexually active should discuss testing with their provider.</a:t>
            </a:r>
            <a:endParaRPr sz="1200">
              <a:solidFill>
                <a:srgbClr val="000000"/>
              </a:solidFill>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56150" y="65000"/>
            <a:ext cx="10679700" cy="5844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Blog post, continued</a:t>
            </a:r>
            <a:endParaRPr/>
          </a:p>
        </p:txBody>
      </p:sp>
      <p:sp>
        <p:nvSpPr>
          <p:cNvPr id="917" name="Google Shape;917;p92"/>
          <p:cNvSpPr txBox="1"/>
          <p:nvPr>
            <p:ph idx="2" type="body"/>
          </p:nvPr>
        </p:nvSpPr>
        <p:spPr>
          <a:xfrm>
            <a:off x="723900" y="867450"/>
            <a:ext cx="8950200" cy="5895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The symptoms of PID—like fever, chills, and pelvic pain—are easy to confuse with other health issues. Learn about </a:t>
            </a:r>
            <a:r>
              <a:rPr i="1" lang="en-US" sz="1200" u="sng">
                <a:solidFill>
                  <a:schemeClr val="hlink"/>
                </a:solidFill>
                <a:latin typeface="Plus Jakarta Sans"/>
                <a:ea typeface="Plus Jakarta Sans"/>
                <a:cs typeface="Plus Jakarta Sans"/>
                <a:sym typeface="Plus Jakarta Sans"/>
                <a:hlinkClick r:id="rId3"/>
              </a:rPr>
              <a:t>spotting the signs of PID</a:t>
            </a:r>
            <a:r>
              <a:rPr i="1" lang="en-US" sz="1200">
                <a:solidFill>
                  <a:srgbClr val="000000"/>
                </a:solidFill>
                <a:latin typeface="Plus Jakarta Sans"/>
                <a:ea typeface="Plus Jakarta Sans"/>
                <a:cs typeface="Plus Jakarta Sans"/>
                <a:sym typeface="Plus Jakarta Sans"/>
              </a:rPr>
              <a:t> and how to get treatment.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Syphilis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Syphilis is a bacterial STI that can cause a skin rash, sores, headaches, fatigue, and fever in early stages—then go symptom-free for months or years.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Possible effects:</a:t>
            </a:r>
            <a:r>
              <a:rPr b="1" lang="en-US" sz="1200">
                <a:solidFill>
                  <a:srgbClr val="000000"/>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It can cause dementia, paralysis, and death. In pregnant women, it can increase the risk for stillbirth or the baby’s early death after birth.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Who should get tested:</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Those who have symptoms or a sexual partner who has been diagnosed with syphilis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Pregnant women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Men who have sex with other men, have HIV and are sexually active, or are taking PrEP for HIV prevention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Talk with your healthcare provider if you have concerns about your risk.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Can you pass on an STI even if you don’t have symptoms? Answer this question and more to </a:t>
            </a:r>
            <a:r>
              <a:rPr i="1" lang="en-US" sz="1200" u="sng">
                <a:solidFill>
                  <a:schemeClr val="hlink"/>
                </a:solidFill>
                <a:latin typeface="Plus Jakarta Sans"/>
                <a:ea typeface="Plus Jakarta Sans"/>
                <a:cs typeface="Plus Jakarta Sans"/>
                <a:sym typeface="Plus Jakarta Sans"/>
                <a:hlinkClick r:id="rId5"/>
              </a:rPr>
              <a:t>test your STI knowledge</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[Optional sidebar]</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Know When to Get Tested for HPV</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need checks throughout life for cervical cancer, which is almost always caused by an STI called human papillomavirus (HPV). Younger women ages 21 to 29 should get a Pap test once every 3 years. Women ages 30 to 65 years can choose to have a Pap test every 3 years, an HPV test once every 5 years, or a Pap test and an HPV test (known as a co-test) once every 5 years. If you’re older than age 65, ask your provider if you still need to be screened.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Pap test, HPV test, co-test. They’re all used to screen for the same thing: HPV. Keeping them straight can get confusing. That’s why we have </a:t>
            </a:r>
            <a:r>
              <a:rPr i="1" lang="en-US" sz="1200" u="sng">
                <a:solidFill>
                  <a:schemeClr val="hlink"/>
                </a:solidFill>
                <a:latin typeface="Plus Jakarta Sans"/>
                <a:ea typeface="Plus Jakarta Sans"/>
                <a:cs typeface="Plus Jakarta Sans"/>
                <a:sym typeface="Plus Jakarta Sans"/>
                <a:hlinkClick r:id="rId6"/>
              </a:rPr>
              <a:t>an HPV guide</a:t>
            </a:r>
            <a:r>
              <a:rPr i="1" lang="en-US" sz="1200">
                <a:solidFill>
                  <a:srgbClr val="000000"/>
                </a:solidFill>
                <a:latin typeface="Plus Jakarta Sans"/>
                <a:ea typeface="Plus Jakarta Sans"/>
                <a:cs typeface="Plus Jakarta Sans"/>
                <a:sym typeface="Plus Jakarta Sans"/>
              </a:rPr>
              <a:t> to help you stay informed. (Also available in </a:t>
            </a:r>
            <a:r>
              <a:rPr i="1" lang="en-US" sz="1200" u="sng">
                <a:solidFill>
                  <a:schemeClr val="hlink"/>
                </a:solidFill>
                <a:latin typeface="Plus Jakarta Sans"/>
                <a:ea typeface="Plus Jakarta Sans"/>
                <a:cs typeface="Plus Jakarta Sans"/>
                <a:sym typeface="Plus Jakarta Sans"/>
                <a:hlinkClick r:id="rId7"/>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8" name="Google Shape;918;p92"/>
          <p:cNvGrpSpPr/>
          <p:nvPr/>
        </p:nvGrpSpPr>
        <p:grpSpPr>
          <a:xfrm>
            <a:off x="10219200" y="263702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8">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pic>
        <p:nvPicPr>
          <p:cNvPr id="927" name="Google Shape;927;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8" name="Google Shape;928;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9" name="Google Shape;929;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0" name="Google Shape;930;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31" name="Google Shape;931;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2" name="Google Shape;932;p93"/>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answers common </a:t>
            </a:r>
            <a:r>
              <a:rPr b="0" lang="en-US" sz="1500">
                <a:latin typeface="Plus Jakarta Sans"/>
                <a:ea typeface="Plus Jakarta Sans"/>
                <a:cs typeface="Plus Jakarta Sans"/>
                <a:sym typeface="Plus Jakarta Sans"/>
              </a:rPr>
              <a:t>questions</a:t>
            </a:r>
            <a:r>
              <a:rPr b="0" lang="en-US" sz="1500">
                <a:latin typeface="Plus Jakarta Sans"/>
                <a:ea typeface="Plus Jakarta Sans"/>
                <a:cs typeface="Plus Jakarta Sans"/>
                <a:sym typeface="Plus Jakarta Sans"/>
              </a:rPr>
              <a:t> people have about STIs.</a:t>
            </a:r>
            <a:endParaRPr/>
          </a:p>
        </p:txBody>
      </p:sp>
      <p:sp>
        <p:nvSpPr>
          <p:cNvPr id="933" name="Google Shape;933;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4" name="Google Shape;934;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5" name="Google Shape;935;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sp>
        <p:nvSpPr>
          <p:cNvPr id="941" name="Google Shape;941;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Sexual health infographics</a:t>
            </a:r>
            <a:endParaRPr/>
          </a:p>
        </p:txBody>
      </p:sp>
      <p:sp>
        <p:nvSpPr>
          <p:cNvPr id="942" name="Google Shape;942;p94"/>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common questions and answers about STIs</a:t>
            </a:r>
            <a:r>
              <a:rPr lang="en-US" sz="1400">
                <a:solidFill>
                  <a:srgbClr val="4C4C4C"/>
                </a:solidFill>
                <a:latin typeface="Plus Jakarta Sans"/>
                <a:ea typeface="Plus Jakarta Sans"/>
                <a:cs typeface="Plus Jakarta Sans"/>
                <a:sym typeface="Plus Jakarta Sans"/>
              </a:rPr>
              <a:t>. </a:t>
            </a:r>
            <a:endParaRPr/>
          </a:p>
        </p:txBody>
      </p:sp>
      <p:pic>
        <p:nvPicPr>
          <p:cNvPr id="943" name="Google Shape;943;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4" name="Google Shape;944;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Your STI questions answered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What’s the difference between STIs and STDs?</a:t>
            </a:r>
            <a:endParaRPr/>
          </a:p>
          <a:p>
            <a:pPr indent="-317500" lvl="0" marL="457200" rtl="0" algn="l">
              <a:spcBef>
                <a:spcPts val="0"/>
              </a:spcBef>
              <a:spcAft>
                <a:spcPts val="0"/>
              </a:spcAft>
              <a:buClr>
                <a:schemeClr val="accent1"/>
              </a:buClr>
              <a:buSzPts val="1400"/>
              <a:buAutoNum type="arabicPeriod"/>
            </a:pPr>
            <a:r>
              <a:rPr lang="en-US"/>
              <a:t>Would I know if I had an STI? </a:t>
            </a:r>
            <a:endParaRPr/>
          </a:p>
          <a:p>
            <a:pPr indent="-317500" lvl="0" marL="457200" rtl="0" algn="l">
              <a:spcBef>
                <a:spcPts val="0"/>
              </a:spcBef>
              <a:spcAft>
                <a:spcPts val="0"/>
              </a:spcAft>
              <a:buClr>
                <a:schemeClr val="accent1"/>
              </a:buClr>
              <a:buSzPts val="1400"/>
              <a:buAutoNum type="arabicPeriod"/>
            </a:pPr>
            <a:r>
              <a:rPr lang="en-US"/>
              <a:t>Do birth control pills prevent STIs?</a:t>
            </a:r>
            <a:endParaRPr/>
          </a:p>
          <a:p>
            <a:pPr indent="-317500" lvl="0" marL="457200" rtl="0" algn="l">
              <a:spcBef>
                <a:spcPts val="0"/>
              </a:spcBef>
              <a:spcAft>
                <a:spcPts val="0"/>
              </a:spcAft>
              <a:buClr>
                <a:schemeClr val="accent1"/>
              </a:buClr>
              <a:buSzPts val="1400"/>
              <a:buAutoNum type="arabicPeriod"/>
            </a:pPr>
            <a:r>
              <a:rPr lang="en-US"/>
              <a:t>How often should I get tested?</a:t>
            </a:r>
            <a:endParaRPr/>
          </a:p>
          <a:p>
            <a:pPr indent="-317500" lvl="0" marL="457200" rtl="0" algn="l">
              <a:spcBef>
                <a:spcPts val="0"/>
              </a:spcBef>
              <a:spcAft>
                <a:spcPts val="0"/>
              </a:spcAft>
              <a:buClr>
                <a:schemeClr val="accent1"/>
              </a:buClr>
              <a:buSzPts val="1400"/>
              <a:buAutoNum type="arabicPeriod"/>
            </a:pPr>
            <a:r>
              <a:rPr lang="en-US"/>
              <a:t>Do STIs go away on their own?</a:t>
            </a:r>
            <a:endParaRPr/>
          </a:p>
          <a:p>
            <a:pPr indent="-317500" lvl="0" marL="457200" rtl="0" algn="l">
              <a:spcBef>
                <a:spcPts val="0"/>
              </a:spcBef>
              <a:spcAft>
                <a:spcPts val="0"/>
              </a:spcAft>
              <a:buClr>
                <a:schemeClr val="accent1"/>
              </a:buClr>
              <a:buSzPts val="1400"/>
              <a:buAutoNum type="arabicPeriod"/>
            </a:pPr>
            <a:r>
              <a:rPr lang="en-US"/>
              <a:t>Can you get an STI if you’ve already had it before?</a:t>
            </a:r>
            <a:endParaRPr/>
          </a:p>
          <a:p>
            <a:pPr indent="-317500" lvl="0" marL="457200" rtl="0" algn="l">
              <a:spcBef>
                <a:spcPts val="0"/>
              </a:spcBef>
              <a:spcAft>
                <a:spcPts val="0"/>
              </a:spcAft>
              <a:buClr>
                <a:schemeClr val="accent1"/>
              </a:buClr>
              <a:buSzPts val="1400"/>
              <a:buAutoNum type="arabicPeriod"/>
            </a:pPr>
            <a:r>
              <a:rPr lang="en-US"/>
              <a:t>Be honest with your provider and your partner</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pic>
        <p:nvPicPr>
          <p:cNvPr id="950" name="Google Shape;950;p9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51" name="Google Shape;951;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2" name="Google Shape;952;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3" name="Google Shape;953;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4" name="Google Shape;954;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55" name="Google Shape;955;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56" name="Google Shape;956;p95"/>
          <p:cNvSpPr txBox="1"/>
          <p:nvPr>
            <p:ph idx="1" type="body"/>
          </p:nvPr>
        </p:nvSpPr>
        <p:spPr>
          <a:xfrm>
            <a:off x="723900" y="2484975"/>
            <a:ext cx="5115900" cy="2568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What Do You Know about Sexually Transmitted Infections (STIs)?</a:t>
            </a:r>
            <a:endParaRPr b="0" sz="13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Talking with Your Teen About Sex</a:t>
            </a:r>
            <a:endParaRPr b="0" sz="1200">
              <a:solidFill>
                <a:schemeClr val="accent3"/>
              </a:solidFill>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Safer Sex Guidelines</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available</a:t>
            </a:r>
            <a:r>
              <a:rPr b="0" lang="en-US" sz="1200">
                <a:latin typeface="Plus Jakarta Sans"/>
                <a:ea typeface="Plus Jakarta Sans"/>
                <a:cs typeface="Plus Jakarta Sans"/>
                <a:sym typeface="Plus Jakarta Sans"/>
              </a:rPr>
              <a:t> in </a:t>
            </a:r>
            <a:r>
              <a:rPr b="0" lang="en-US" sz="1200">
                <a:latin typeface="Plus Jakarta Sans"/>
                <a:ea typeface="Plus Jakarta Sans"/>
                <a:cs typeface="Plus Jakarta Sans"/>
                <a:sym typeface="Plus Jakarta Sans"/>
              </a:rPr>
              <a:t>English</a:t>
            </a:r>
            <a:r>
              <a:rPr b="0" lang="en-US" sz="1200">
                <a:latin typeface="Plus Jakarta Sans"/>
                <a:ea typeface="Plus Jakarta Sans"/>
                <a:cs typeface="Plus Jakarta Sans"/>
                <a:sym typeface="Plus Jakarta Sans"/>
              </a:rPr>
              <a:t> and Spanish</a:t>
            </a:r>
            <a:endParaRPr b="0" sz="1200">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57" name="Google Shape;957;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64" name="Google Shape;964;p96"/>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65" name="Google Shape;965;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66" name="Google Shape;966;p96"/>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67" name="Google Shape;967;p96"/>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4" name="Google Shape;974;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75" name="Google Shape;975;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76" name="Google Shape;976;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77" name="Google Shape;977;p97"/>
          <p:cNvGrpSpPr/>
          <p:nvPr/>
        </p:nvGrpSpPr>
        <p:grpSpPr>
          <a:xfrm>
            <a:off x="2657375" y="3637800"/>
            <a:ext cx="681600" cy="681600"/>
            <a:chOff x="10294125" y="1691525"/>
            <a:chExt cx="681600" cy="681600"/>
          </a:xfrm>
        </p:grpSpPr>
        <p:sp>
          <p:nvSpPr>
            <p:cNvPr id="978" name="Google Shape;978;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9" name="Google Shape;979;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98"/>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6" name="Google Shape;986;p98"/>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87" name="Google Shape;987;p98"/>
          <p:cNvGraphicFramePr/>
          <p:nvPr/>
        </p:nvGraphicFramePr>
        <p:xfrm>
          <a:off x="674176" y="1383025"/>
          <a:ext cx="3000000" cy="3000000"/>
        </p:xfrm>
        <a:graphic>
          <a:graphicData uri="http://schemas.openxmlformats.org/drawingml/2006/table">
            <a:tbl>
              <a:tblPr>
                <a:noFill/>
                <a:tableStyleId>{858F898C-9C30-43AD-8D72-A90A75CB73AD}</a:tableStyleId>
              </a:tblPr>
              <a:tblGrid>
                <a:gridCol w="1793550"/>
                <a:gridCol w="1605725"/>
                <a:gridCol w="7444350"/>
              </a:tblGrid>
              <a:tr h="3340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01867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What you should know about STIs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Safer Sex Guidelines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https://healthhub.crestnerhealth.com/wellness/healthy-living/safer-sex-guidelines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https://healthhub.crestnerhealth.com/wellness/healthy-living/safer-sex-guidelines?language_content_entity=es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9021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Sexually Transmitted Infections (STIs)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https://healthhub.crestnerhealth.com/infectious-diseases/types/sexually-transmitted-infections-stis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https://healthhub.crestnerhealth.com/infectious-diseases/types/sexually-transmitted-infections-stis?language_content_entity=es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951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Facts on Chlamydia</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https://healthhub.crestnerhealth.com/infectious-diseases/definition/facts-chlamydia</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8544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Genital Herpes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https://healthhub.crestnerhealth.com/infectious-diseases/types/genital-herpes-0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https://healthhub.crestnerhealth.com/infectious-diseases/types/genital-herpes-0?language_content_entity=es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194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HIV AIDS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https://healthhub.crestnerhealth.com/infectious-diseases/types/hivaids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https://healthhub.crestnerhealth.com/infectious-diseases/types/hivaids?language_content_entity=es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8544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Human Papillomavirus (HPV)</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https://healthhub.crestnerhealth.com/infectious-diseases/diagnosis/human-papillomavirus-hpv</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https://healthhub.crestnerhealth.com/infectious-diseases/diagnosis/human-papillomavirus-hpv?language_content_entity=es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graphicFrame>
        <p:nvGraphicFramePr>
          <p:cNvPr id="993" name="Google Shape;993;p99"/>
          <p:cNvGraphicFramePr/>
          <p:nvPr/>
        </p:nvGraphicFramePr>
        <p:xfrm>
          <a:off x="781501" y="1507550"/>
          <a:ext cx="3000000" cy="3000000"/>
        </p:xfrm>
        <a:graphic>
          <a:graphicData uri="http://schemas.openxmlformats.org/drawingml/2006/table">
            <a:tbl>
              <a:tblPr>
                <a:noFill/>
                <a:tableStyleId>{858F898C-9C30-43AD-8D72-A90A75CB73AD}</a:tableStyleId>
              </a:tblPr>
              <a:tblGrid>
                <a:gridCol w="1838500"/>
                <a:gridCol w="2529000"/>
                <a:gridCol w="6261500"/>
              </a:tblGrid>
              <a:tr h="4070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653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Talking with teens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Safer Sex Guidelines for Teens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https://healthhub.crestnerhealth.com/wellness/healthy-living/safer-sex-guidelines-teens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3898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Talking with Your Teen About Sex</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https://healthhub.crestnerhealth.com/wellness/healthy-living/talking-your-teen-about-sex</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343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Trichomoniasis (Trich) in Teens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https://healthhub.crestnerhealth.com/infectious-diseases/types/trichomoniasis-trich-teens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100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Birth Control Basics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Contraception/Birth Control</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https://healthhub.crestnerhealth.com/obgyn/management/contraceptionbirth-control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https://healthhub.crestnerhealth.com/obgyn/management/contraceptionbirth-control?language_content_entity=es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7669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Tubal Ligation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https://healthhub.crestnerhealth.com/obgyn/prevention/tubal-ligation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https://healthhub.crestnerhealth.com/obgyn/prevention/tubal-ligation?language_content_entity=es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399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Vasectomy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https://healthhub.crestnerhealth.com/urology/prevention/vasectomy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256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Much Do You Know About Contraception? (quiz)</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https://healthhub.crestnerhealth.com/obgyn/management/how-much-do-you-know-about-contraception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994" name="Google Shape;994;p99"/>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5" name="Google Shape;995;p99"/>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sexual health to help establish healthy sexual habits .</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graphicFrame>
        <p:nvGraphicFramePr>
          <p:cNvPr id="1001" name="Google Shape;1001;p100"/>
          <p:cNvGraphicFramePr/>
          <p:nvPr/>
        </p:nvGraphicFramePr>
        <p:xfrm>
          <a:off x="258701" y="1429067"/>
          <a:ext cx="3000000" cy="3000000"/>
        </p:xfrm>
        <a:graphic>
          <a:graphicData uri="http://schemas.openxmlformats.org/drawingml/2006/table">
            <a:tbl>
              <a:tblPr>
                <a:noFill/>
                <a:tableStyleId>{858F898C-9C30-43AD-8D72-A90A75CB73AD}</a:tableStyleId>
              </a:tblPr>
              <a:tblGrid>
                <a:gridCol w="1869925"/>
                <a:gridCol w="2991150"/>
                <a:gridCol w="6782850"/>
              </a:tblGrid>
              <a:tr h="3668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4486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Women’s Sexual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5 Nonpregnancy Reasons to See Your OB-GYN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ttps://healthhub.crestnerhealth.com/wellness/understanding-healthcare/5-nonpregnancy-reasons-see-your-ob-gyn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224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 During Pregnancy</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https://healthhub.crestnerhealth.com/obgyn/management/sex-during-pregnancy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https://healthhub.crestnerhealth.com/obgyn/management/sex-during-pregnancy?language_content_entity=es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662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Sexuality Issues for Women Being Treated for Cancer</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https://healthhub.crestnerhealth.com/obgyn/related-conditions/sexuality-issues-women-being-treated-cancer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138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Pelvic Inflammatory Disease (PID)</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https://healthhub.crestnerhealth.com/obgyn/types/pelvic-inflammatory-disease-pid-0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4486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Life After Cancer: Changes in a Woman’s Sex Life </a:t>
                      </a:r>
                      <a:endParaRPr sz="1100">
                        <a:latin typeface="Plus Jakarta Sans"/>
                        <a:ea typeface="Plus Jakarta Sans"/>
                        <a:cs typeface="Plus Jakarta Sans"/>
                        <a:sym typeface="Plus Jakarta Sans"/>
                      </a:endParaRPr>
                    </a:p>
                  </a:txBody>
                  <a:tcPr marT="19050" marB="19050" marR="91425" marL="91425" anchor="ctr">
                    <a:lnL cap="flat" cmpd="sng" w="7625">
                      <a:solidFill>
                        <a:srgbClr val="CCCCCC"/>
                      </a:solidFill>
                      <a:prstDash val="solid"/>
                      <a:round/>
                      <a:headEnd len="sm" w="sm" type="none"/>
                      <a:tailEnd len="sm" w="sm" type="none"/>
                    </a:lnL>
                    <a:lnR cap="flat" cmpd="sng" w="7625">
                      <a:solidFill>
                        <a:srgbClr val="F3F3F3"/>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https://healthhub.crestnerhealth.com/oncology/management/life-after-cancer-changes-womans-sex-life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F3F3F3"/>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22450">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Men’s Sexual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Erectile Dysfunction (Impotence)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https://healthhub.crestnerhealth.com/urology/types/impotence-erectile-dysfunction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https://healthhub.crestnerhealth.com/urology/types/impotence-erectile-dysfunction?language_content_entity=es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4699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Testicular Cancer: Coping with Effects on Sexuality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https://healthhub.crestnerhealth.com/urology/management/testicular-cancer-coping-effects-sexuality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4699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Life After Cancer: Changes to a Man’s Sex Life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https://healthhub.crestnerhealth.com/oncology/management/life-after-cancer-changes-mans-sex-life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2" name="Google Shape;1002;p100"/>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3" name="Google Shape;1003;p100"/>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graphicFrame>
        <p:nvGraphicFramePr>
          <p:cNvPr id="1009" name="Google Shape;1009;p101"/>
          <p:cNvGraphicFramePr/>
          <p:nvPr/>
        </p:nvGraphicFramePr>
        <p:xfrm>
          <a:off x="160763" y="1546754"/>
          <a:ext cx="3000000" cy="3000000"/>
        </p:xfrm>
        <a:graphic>
          <a:graphicData uri="http://schemas.openxmlformats.org/drawingml/2006/table">
            <a:tbl>
              <a:tblPr>
                <a:noFill/>
                <a:tableStyleId>{858F898C-9C30-43AD-8D72-A90A75CB73AD}</a:tableStyleId>
              </a:tblPr>
              <a:tblGrid>
                <a:gridCol w="1869925"/>
                <a:gridCol w="2991150"/>
                <a:gridCol w="6782850"/>
              </a:tblGrid>
              <a:tr h="55075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7032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 and Interactive Tools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Heart Health and Sex</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video:</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https://healthhub.crestnerhealth.com/heart-health/management/heart-health-and-sex</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 video:</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https://healthhub.crestnerhealth.com/heart-health/management/heart-health-and-sex?language_content_entity=es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674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Do You Know about Sexually Transmitted Infections (STIs)?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https://healthhub.crestnerhealth.com/infectious-diseases/types/what-do-you-know-about-sexually-transmitted-infections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7430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Much Do You Know About Genital Herpes?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https://healthhub.crestnerhealth.com/infectious-diseases/diagnosis/how-much-do-you-know-about-genital-herpes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10" name="Google Shape;1010;p101"/>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1" name="Google Shape;1011;p101"/>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10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18" name="Google Shape;1018;p102"/>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19" name="Google Shape;1019;p102"/>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Sexual Health</a:t>
            </a:r>
            <a:endParaRPr/>
          </a:p>
        </p:txBody>
      </p:sp>
      <p:sp>
        <p:nvSpPr>
          <p:cNvPr id="1020" name="Google Shape;1020;p102"/>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Apr</a:t>
            </a:r>
            <a:endParaRPr/>
          </a:p>
        </p:txBody>
      </p:sp>
      <p:sp>
        <p:nvSpPr>
          <p:cNvPr id="1021" name="Google Shape;1021;p102"/>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May</a:t>
            </a:r>
            <a:endParaRPr/>
          </a:p>
        </p:txBody>
      </p:sp>
      <p:sp>
        <p:nvSpPr>
          <p:cNvPr id="1022" name="Google Shape;1022;p102"/>
          <p:cNvSpPr txBox="1"/>
          <p:nvPr>
            <p:ph idx="5" type="body"/>
          </p:nvPr>
        </p:nvSpPr>
        <p:spPr>
          <a:xfrm>
            <a:off x="847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23" name="Google Shape;1023;p102"/>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Women’s Health</a:t>
            </a:r>
            <a:endParaRPr/>
          </a:p>
        </p:txBody>
      </p:sp>
      <p:sp>
        <p:nvSpPr>
          <p:cNvPr id="1024" name="Google Shape;1024;p102"/>
          <p:cNvSpPr txBox="1"/>
          <p:nvPr>
            <p:ph idx="3" type="body"/>
          </p:nvPr>
        </p:nvSpPr>
        <p:spPr>
          <a:xfrm>
            <a:off x="809790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10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31" name="Google Shape;1031;p10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2" name="Google Shape;1032;p10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3" name="Google Shape;1033;p103"/>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4" name="Google Shape;1034;p103"/>
          <p:cNvGrpSpPr/>
          <p:nvPr/>
        </p:nvGrpSpPr>
        <p:grpSpPr>
          <a:xfrm>
            <a:off x="9827386" y="1177750"/>
            <a:ext cx="612622" cy="612000"/>
            <a:chOff x="10134200" y="974025"/>
            <a:chExt cx="681600" cy="612000"/>
          </a:xfrm>
        </p:grpSpPr>
        <p:sp>
          <p:nvSpPr>
            <p:cNvPr id="1035" name="Google Shape;1035;p10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36" name="Google Shape;1036;p10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37" name="Google Shape;1037;p10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38" name="Google Shape;1038;p10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10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40" name="Google Shape;1040;p103"/>
          <p:cNvGraphicFramePr/>
          <p:nvPr/>
        </p:nvGraphicFramePr>
        <p:xfrm>
          <a:off x="7864400" y="3582925"/>
          <a:ext cx="3000000" cy="3000000"/>
        </p:xfrm>
        <a:graphic>
          <a:graphicData uri="http://schemas.openxmlformats.org/drawingml/2006/table">
            <a:tbl>
              <a:tblPr>
                <a:noFill/>
                <a:tableStyleId>{F4EB547E-997D-4123-842B-44C43A18A45F}</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sexual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Sexual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67801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82925"/>
          <a:ext cx="3000000" cy="3000000"/>
        </p:xfrm>
        <a:graphic>
          <a:graphicData uri="http://schemas.openxmlformats.org/drawingml/2006/table">
            <a:tbl>
              <a:tblPr>
                <a:noFill/>
                <a:tableStyleId>{F4EB547E-997D-4123-842B-44C43A18A45F}</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340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Lower your risks</a:t>
            </a:r>
            <a:endParaRPr/>
          </a:p>
        </p:txBody>
      </p:sp>
      <p:graphicFrame>
        <p:nvGraphicFramePr>
          <p:cNvPr id="832" name="Google Shape;832;p86"/>
          <p:cNvGraphicFramePr/>
          <p:nvPr/>
        </p:nvGraphicFramePr>
        <p:xfrm>
          <a:off x="741363" y="779188"/>
          <a:ext cx="3000000" cy="3000000"/>
        </p:xfrm>
        <a:graphic>
          <a:graphicData uri="http://schemas.openxmlformats.org/drawingml/2006/table">
            <a:tbl>
              <a:tblPr>
                <a:noFill/>
                <a:tableStyleId>{858F898C-9C30-43AD-8D72-A90A75CB73AD}</a:tableStyleId>
              </a:tblPr>
              <a:tblGrid>
                <a:gridCol w="3663550"/>
                <a:gridCol w="3589850"/>
                <a:gridCol w="2035650"/>
              </a:tblGrid>
              <a:tr h="397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550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Make safer choices by knowing the facts about safer sex.</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https://healthhub.crestnerhealth.com/wellness/healthy-living/safer-sex-guidelines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https://healthhub.crestnerhealth.com/wellness/healthy-living/safer-sex-guidelines?language_content_entity=es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110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Want to protect yourself from common sexually transmitted infections (STIs)? Knowledge is power. Here’s how to lower your risk.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https://healthhub.crestnerhealth.com/infectious-diseases/types/sexually-transmitted-infections-stis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https://healthhub.crestnerhealth.com/infectious-diseases/types/sexually-transmitted-infections-stis?language_content_entity=es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9837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Make sure they have the right information, from the right source - you. Talking with your kids about safer sex</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https://healthhub.crestnerhealth.com/wellness/healthy-living/safer-sex-guidelines-teens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94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kind of contraception is right for you? Explore your options so you can make an informed choice.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https://healthhub.crestnerhealth.com/obgyn/management/how-much-do-you-know-about-contraception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751200" y="64083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Young woman using laptop at home" id="838" name="Google Shape;838;p86"/>
          <p:cNvPicPr preferRelativeResize="0"/>
          <p:nvPr/>
        </p:nvPicPr>
        <p:blipFill>
          <a:blip r:embed="rId10">
            <a:alphaModFix/>
          </a:blip>
          <a:stretch>
            <a:fillRect/>
          </a:stretch>
        </p:blipFill>
        <p:spPr>
          <a:xfrm>
            <a:off x="8387152" y="3056775"/>
            <a:ext cx="1327399" cy="882272"/>
          </a:xfrm>
          <a:prstGeom prst="rect">
            <a:avLst/>
          </a:prstGeom>
          <a:noFill/>
          <a:ln>
            <a:noFill/>
          </a:ln>
        </p:spPr>
      </p:pic>
      <p:pic>
        <p:nvPicPr>
          <p:cNvPr id="839" name="Google Shape;839;p86"/>
          <p:cNvPicPr preferRelativeResize="0"/>
          <p:nvPr/>
        </p:nvPicPr>
        <p:blipFill>
          <a:blip r:embed="rId11">
            <a:alphaModFix/>
          </a:blip>
          <a:stretch>
            <a:fillRect/>
          </a:stretch>
        </p:blipFill>
        <p:spPr>
          <a:xfrm>
            <a:off x="8387151" y="4666078"/>
            <a:ext cx="1327401" cy="892823"/>
          </a:xfrm>
          <a:prstGeom prst="rect">
            <a:avLst/>
          </a:prstGeom>
          <a:noFill/>
          <a:ln>
            <a:noFill/>
          </a:ln>
        </p:spPr>
      </p:pic>
      <p:pic>
        <p:nvPicPr>
          <p:cNvPr id="840" name="Google Shape;840;p86"/>
          <p:cNvPicPr preferRelativeResize="0"/>
          <p:nvPr/>
        </p:nvPicPr>
        <p:blipFill>
          <a:blip r:embed="rId12">
            <a:alphaModFix/>
          </a:blip>
          <a:stretch>
            <a:fillRect/>
          </a:stretch>
        </p:blipFill>
        <p:spPr>
          <a:xfrm>
            <a:off x="8388295" y="1507800"/>
            <a:ext cx="1325115" cy="884056"/>
          </a:xfrm>
          <a:prstGeom prst="rect">
            <a:avLst/>
          </a:prstGeom>
          <a:noFill/>
          <a:ln>
            <a:noFill/>
          </a:ln>
        </p:spPr>
      </p:pic>
      <p:pic>
        <p:nvPicPr>
          <p:cNvPr descr="Brazilian gynecologist sees a patient in her office" id="841" name="Google Shape;841;p86"/>
          <p:cNvPicPr preferRelativeResize="0"/>
          <p:nvPr/>
        </p:nvPicPr>
        <p:blipFill>
          <a:blip r:embed="rId13">
            <a:alphaModFix/>
          </a:blip>
          <a:stretch>
            <a:fillRect/>
          </a:stretch>
        </p:blipFill>
        <p:spPr>
          <a:xfrm>
            <a:off x="8387150" y="5578875"/>
            <a:ext cx="1229465" cy="829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315000" y="158500"/>
            <a:ext cx="109524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Understanding STIs</a:t>
            </a:r>
            <a:endParaRPr/>
          </a:p>
        </p:txBody>
      </p:sp>
      <p:graphicFrame>
        <p:nvGraphicFramePr>
          <p:cNvPr id="848" name="Google Shape;848;p87"/>
          <p:cNvGraphicFramePr/>
          <p:nvPr/>
        </p:nvGraphicFramePr>
        <p:xfrm>
          <a:off x="436563" y="1255163"/>
          <a:ext cx="3000000" cy="3000000"/>
        </p:xfrm>
        <a:graphic>
          <a:graphicData uri="http://schemas.openxmlformats.org/drawingml/2006/table">
            <a:tbl>
              <a:tblPr>
                <a:noFill/>
                <a:tableStyleId>{858F898C-9C30-43AD-8D72-A90A75CB73AD}</a:tableStyleId>
              </a:tblPr>
              <a:tblGrid>
                <a:gridCol w="3836850"/>
                <a:gridCol w="3455625"/>
                <a:gridCol w="1996575"/>
              </a:tblGrid>
              <a:tr h="465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90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Most people who have chlamydia don’t know it. Luckily, regular screenings and quick treatment can stop this sexually transmitted infection in its tracks. Find out more.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https://healthhub.crestnerhealth.com/infectious-diseases/definition/facts-chlamydia</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577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Test your </a:t>
                      </a:r>
                      <a:r>
                        <a:rPr lang="en-US" sz="1100">
                          <a:latin typeface="Plus Jakarta Sans"/>
                          <a:ea typeface="Plus Jakarta Sans"/>
                          <a:cs typeface="Plus Jakarta Sans"/>
                          <a:sym typeface="Plus Jakarta Sans"/>
                        </a:rPr>
                        <a:t>knowledge</a:t>
                      </a:r>
                      <a:r>
                        <a:rPr lang="en-US" sz="1100">
                          <a:latin typeface="Plus Jakarta Sans"/>
                          <a:ea typeface="Plus Jakarta Sans"/>
                          <a:cs typeface="Plus Jakarta Sans"/>
                          <a:sym typeface="Plus Jakarta Sans"/>
                        </a:rPr>
                        <a:t> about </a:t>
                      </a:r>
                      <a:r>
                        <a:rPr lang="en-US" sz="1100">
                          <a:latin typeface="Plus Jakarta Sans"/>
                          <a:ea typeface="Plus Jakarta Sans"/>
                          <a:cs typeface="Plus Jakarta Sans"/>
                          <a:sym typeface="Plus Jakarta Sans"/>
                        </a:rPr>
                        <a:t>chlamydia using this online, confidential quiz</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https://healthhub.crestnerhealth.com/infectious-diseases/types/what-do-you-know-about-chlamydia</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416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HIV can cause serious infections or even cancer. Here’s how to avoid getting it—or, if you have it, how to manage the symptoms.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https://healthhub.crestnerhealth.com/infectious-diseases/types/hivaids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https://healthhub.crestnerhealth.com/infectious-diseases/types/hivaids?language_content_entity=es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497675" y="64731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50" name="Google Shape;850;p8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2600" y="2941825"/>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Young man holds a bottle of pills at home" id="854" name="Google Shape;854;p87"/>
          <p:cNvPicPr preferRelativeResize="0"/>
          <p:nvPr/>
        </p:nvPicPr>
        <p:blipFill>
          <a:blip r:embed="rId8">
            <a:alphaModFix/>
          </a:blip>
          <a:stretch>
            <a:fillRect/>
          </a:stretch>
        </p:blipFill>
        <p:spPr>
          <a:xfrm>
            <a:off x="7867888" y="2061725"/>
            <a:ext cx="1609344" cy="1072896"/>
          </a:xfrm>
          <a:prstGeom prst="rect">
            <a:avLst/>
          </a:prstGeom>
          <a:noFill/>
          <a:ln>
            <a:noFill/>
          </a:ln>
        </p:spPr>
      </p:pic>
      <p:pic>
        <p:nvPicPr>
          <p:cNvPr id="855" name="Google Shape;855;p87"/>
          <p:cNvPicPr preferRelativeResize="0"/>
          <p:nvPr/>
        </p:nvPicPr>
        <p:blipFill>
          <a:blip r:embed="rId9">
            <a:alphaModFix/>
          </a:blip>
          <a:stretch>
            <a:fillRect/>
          </a:stretch>
        </p:blipFill>
        <p:spPr>
          <a:xfrm>
            <a:off x="7872462" y="3595738"/>
            <a:ext cx="1600200" cy="1063915"/>
          </a:xfrm>
          <a:prstGeom prst="rect">
            <a:avLst/>
          </a:prstGeom>
          <a:noFill/>
          <a:ln>
            <a:noFill/>
          </a:ln>
        </p:spPr>
      </p:pic>
      <p:pic>
        <p:nvPicPr>
          <p:cNvPr descr="shot of a doctor having a consultation with a patient in his office - man talking with doctor stock pictures, royalty-free photos &amp; images" id="856" name="Google Shape;856;p87"/>
          <p:cNvPicPr preferRelativeResize="0"/>
          <p:nvPr/>
        </p:nvPicPr>
        <p:blipFill>
          <a:blip r:embed="rId10">
            <a:alphaModFix/>
          </a:blip>
          <a:stretch>
            <a:fillRect/>
          </a:stretch>
        </p:blipFill>
        <p:spPr>
          <a:xfrm>
            <a:off x="7872450" y="5120775"/>
            <a:ext cx="1545337" cy="10273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Manage the sexual side effects</a:t>
            </a:r>
            <a:endParaRPr/>
          </a:p>
        </p:txBody>
      </p:sp>
      <p:graphicFrame>
        <p:nvGraphicFramePr>
          <p:cNvPr id="863" name="Google Shape;863;p88"/>
          <p:cNvGraphicFramePr/>
          <p:nvPr/>
        </p:nvGraphicFramePr>
        <p:xfrm>
          <a:off x="678763" y="886488"/>
          <a:ext cx="3000000" cy="3000000"/>
        </p:xfrm>
        <a:graphic>
          <a:graphicData uri="http://schemas.openxmlformats.org/drawingml/2006/table">
            <a:tbl>
              <a:tblPr>
                <a:noFill/>
                <a:tableStyleId>{858F898C-9C30-43AD-8D72-A90A75CB73AD}</a:tableStyleId>
              </a:tblPr>
              <a:tblGrid>
                <a:gridCol w="3887625"/>
                <a:gridCol w="3297350"/>
                <a:gridCol w="2014275"/>
              </a:tblGrid>
              <a:tr h="5807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604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Cancer can change how you feel about yourself—and that can affect your sexuality. Use these strategies to find that side of yourself again.</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For Women: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https://healthhub.crestnerhealth.com/oncology/management/life-after-cancer-changes-womans-sex-life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For Men:</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https://healthhub.crestnerhealth.com/oncology/management/life-after-cancer-changes-mans-sex-life</a:t>
                      </a:r>
                      <a:r>
                        <a:rPr lang="en-US" sz="1100">
                          <a:solidFill>
                            <a:schemeClr val="accent3"/>
                          </a:solidFill>
                          <a:latin typeface="Plus Jakarta Sans"/>
                          <a:ea typeface="Plus Jakarta Sans"/>
                          <a:cs typeface="Plus Jakarta Sans"/>
                          <a:sym typeface="Plus Jakarta Sans"/>
                        </a:rPr>
                        <a:t> </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04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Low sex drive. Pain during sex. Body image problems. You may face these and other sexual health issues after cancer. Learn how a provider can help.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https://healthhub.crestnerhealth.com/obgyn/related-conditions/sexuality-issues-women-being-treated-cancer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815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Is sex safe if you have heart disease? Watch this video about what heart disease means for your sex life.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https://healthhub.crestnerhealth.com/heart-health/management/heart-health-and-sex</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https://healthhub.crestnerhealth.com/heart-health/management/heart-health-and-sex?language_content_entity=es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4" name="Google Shape;864;p88"/>
          <p:cNvSpPr txBox="1"/>
          <p:nvPr/>
        </p:nvSpPr>
        <p:spPr>
          <a:xfrm>
            <a:off x="723900" y="6347200"/>
            <a:ext cx="100203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5" name="Google Shape;865;p88"/>
          <p:cNvSpPr txBox="1"/>
          <p:nvPr/>
        </p:nvSpPr>
        <p:spPr>
          <a:xfrm>
            <a:off x="10116975" y="3311225"/>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61675" y="2629625"/>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plus size woman in bathrobe looking in the mirror at bathroom. - body image woman stock pictures, royalty-free photos &amp; images" id="869" name="Google Shape;869;p88"/>
          <p:cNvPicPr preferRelativeResize="0"/>
          <p:nvPr/>
        </p:nvPicPr>
        <p:blipFill>
          <a:blip r:embed="rId9">
            <a:alphaModFix/>
          </a:blip>
          <a:stretch>
            <a:fillRect/>
          </a:stretch>
        </p:blipFill>
        <p:spPr>
          <a:xfrm>
            <a:off x="8104450" y="1698200"/>
            <a:ext cx="1563623" cy="1033582"/>
          </a:xfrm>
          <a:prstGeom prst="rect">
            <a:avLst/>
          </a:prstGeom>
          <a:noFill/>
          <a:ln>
            <a:noFill/>
          </a:ln>
        </p:spPr>
      </p:pic>
      <p:pic>
        <p:nvPicPr>
          <p:cNvPr descr="Two women sitting in armchairs and talking. Woman psychologist talking to patient" id="870" name="Google Shape;870;p88"/>
          <p:cNvPicPr preferRelativeResize="0"/>
          <p:nvPr/>
        </p:nvPicPr>
        <p:blipFill>
          <a:blip r:embed="rId10">
            <a:alphaModFix/>
          </a:blip>
          <a:stretch>
            <a:fillRect/>
          </a:stretch>
        </p:blipFill>
        <p:spPr>
          <a:xfrm>
            <a:off x="8104450" y="3177950"/>
            <a:ext cx="1563623" cy="1036657"/>
          </a:xfrm>
          <a:prstGeom prst="rect">
            <a:avLst/>
          </a:prstGeom>
          <a:noFill/>
          <a:ln>
            <a:noFill/>
          </a:ln>
        </p:spPr>
      </p:pic>
      <p:pic>
        <p:nvPicPr>
          <p:cNvPr descr="A person smiling with her hands on her chin&#10;&#10;Description automatically generated" id="871" name="Google Shape;871;p88"/>
          <p:cNvPicPr preferRelativeResize="0"/>
          <p:nvPr/>
        </p:nvPicPr>
        <p:blipFill>
          <a:blip r:embed="rId11">
            <a:alphaModFix/>
          </a:blip>
          <a:stretch>
            <a:fillRect/>
          </a:stretch>
        </p:blipFill>
        <p:spPr>
          <a:xfrm>
            <a:off x="8104450" y="4646275"/>
            <a:ext cx="1563624" cy="10485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89"/>
          <p:cNvSpPr txBox="1"/>
          <p:nvPr>
            <p:ph type="title"/>
          </p:nvPr>
        </p:nvSpPr>
        <p:spPr>
          <a:xfrm>
            <a:off x="707275" y="361450"/>
            <a:ext cx="10617900" cy="8340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4: Sexual health during &amp; after pregnancy</a:t>
            </a:r>
            <a:endParaRPr/>
          </a:p>
        </p:txBody>
      </p:sp>
      <p:graphicFrame>
        <p:nvGraphicFramePr>
          <p:cNvPr id="878" name="Google Shape;878;p89"/>
          <p:cNvGraphicFramePr/>
          <p:nvPr/>
        </p:nvGraphicFramePr>
        <p:xfrm>
          <a:off x="678763" y="1496088"/>
          <a:ext cx="3000000" cy="3000000"/>
        </p:xfrm>
        <a:graphic>
          <a:graphicData uri="http://schemas.openxmlformats.org/drawingml/2006/table">
            <a:tbl>
              <a:tblPr>
                <a:noFill/>
                <a:tableStyleId>{858F898C-9C30-43AD-8D72-A90A75CB73AD}</a:tableStyleId>
              </a:tblPr>
              <a:tblGrid>
                <a:gridCol w="3887625"/>
                <a:gridCol w="3297350"/>
                <a:gridCol w="2014275"/>
              </a:tblGrid>
              <a:tr h="461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974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 is usually safe during pregnancy. But signs like heavy vaginal bleeding mean you should stop. Know when to talk with your healthcare provider.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https://healthhub.crestnerhealth.com/obgyn/management/sex-during-pregnancy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https://healthhub.crestnerhealth.com/obgyn/management/sex-during-pregnancy?language_content_entity=es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43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Think OB-GYNs only treat pregnancy? Think again. These providers promote good health and well-being at all ages. Here’s how.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https://healthhub.crestnerhealth.com/wellness/understanding-healthcare/5-nonpregnancy-reasons-see-your-ob-gyn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9" name="Google Shape;879;p89"/>
          <p:cNvSpPr txBox="1"/>
          <p:nvPr/>
        </p:nvSpPr>
        <p:spPr>
          <a:xfrm>
            <a:off x="678775" y="6342775"/>
            <a:ext cx="10674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happy pregnant couple hugging and holding the baby belly while enjoying pregnancy together at home. - pregnant woman intimacy stock pictures, royalty-free photos &amp; images" id="880" name="Google Shape;880;p89"/>
          <p:cNvPicPr preferRelativeResize="0"/>
          <p:nvPr/>
        </p:nvPicPr>
        <p:blipFill>
          <a:blip r:embed="rId6">
            <a:alphaModFix/>
          </a:blip>
          <a:stretch>
            <a:fillRect/>
          </a:stretch>
        </p:blipFill>
        <p:spPr>
          <a:xfrm>
            <a:off x="8014925" y="2294725"/>
            <a:ext cx="1609344" cy="1064244"/>
          </a:xfrm>
          <a:prstGeom prst="rect">
            <a:avLst/>
          </a:prstGeom>
          <a:noFill/>
          <a:ln>
            <a:noFill/>
          </a:ln>
        </p:spPr>
      </p:pic>
      <p:pic>
        <p:nvPicPr>
          <p:cNvPr descr="Female medical practitioner reassuring a patient" id="881" name="Google Shape;881;p89"/>
          <p:cNvPicPr preferRelativeResize="0"/>
          <p:nvPr/>
        </p:nvPicPr>
        <p:blipFill>
          <a:blip r:embed="rId7">
            <a:alphaModFix/>
          </a:blip>
          <a:stretch>
            <a:fillRect/>
          </a:stretch>
        </p:blipFill>
        <p:spPr>
          <a:xfrm>
            <a:off x="8014925" y="3677971"/>
            <a:ext cx="1609344" cy="1064244"/>
          </a:xfrm>
          <a:prstGeom prst="rect">
            <a:avLst/>
          </a:prstGeom>
          <a:noFill/>
          <a:ln>
            <a:noFill/>
          </a:ln>
        </p:spPr>
      </p:pic>
      <p:sp>
        <p:nvSpPr>
          <p:cNvPr id="882" name="Google Shape;882;p89"/>
          <p:cNvSpPr txBox="1"/>
          <p:nvPr/>
        </p:nvSpPr>
        <p:spPr>
          <a:xfrm>
            <a:off x="100240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3" name="Google Shape;883;p89"/>
          <p:cNvGrpSpPr/>
          <p:nvPr/>
        </p:nvGrpSpPr>
        <p:grpSpPr>
          <a:xfrm>
            <a:off x="10676400" y="2560825"/>
            <a:ext cx="681600" cy="681600"/>
            <a:chOff x="10294125" y="1691525"/>
            <a:chExt cx="681600" cy="681600"/>
          </a:xfrm>
        </p:grpSpPr>
        <p:sp>
          <p:nvSpPr>
            <p:cNvPr id="884" name="Google Shape;884;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5" name="Google Shape;885;p89"/>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