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Lst>
  <p:sldSz cy="6858000" cx="12192000"/>
  <p:notesSz cx="6858000" cy="9144000"/>
  <p:embeddedFontLst>
    <p:embeddedFont>
      <p:font typeface="Plus Jakarta Sans ExtraBold"/>
      <p:bold r:id="rId30"/>
      <p:boldItalic r:id="rId31"/>
    </p:embeddedFont>
    <p:embeddedFont>
      <p:font typeface="Plus Jakarta Sans"/>
      <p:regular r:id="rId32"/>
      <p:bold r:id="rId33"/>
      <p:italic r:id="rId34"/>
      <p:boldItalic r:id="rId35"/>
    </p:embeddedFont>
    <p:embeddedFont>
      <p:font typeface="Montserrat Black"/>
      <p:bold r:id="rId36"/>
      <p:boldItalic r:id="rId37"/>
    </p:embeddedFont>
    <p:embeddedFont>
      <p:font typeface="Plus Jakarta Sans SemiBold"/>
      <p:regular r:id="rId38"/>
      <p:bold r:id="rId39"/>
      <p:italic r:id="rId40"/>
      <p:boldItalic r:id="rId41"/>
    </p:embeddedFont>
    <p:embeddedFont>
      <p:font typeface="Plus Jakarta Sans Medium"/>
      <p:regular r:id="rId42"/>
      <p:bold r:id="rId43"/>
      <p:italic r:id="rId44"/>
      <p:boldItalic r:id="rId45"/>
    </p:embeddedFont>
    <p:embeddedFont>
      <p:font typeface="Plus Jakarta Sans Light"/>
      <p:regular r:id="rId46"/>
      <p:bold r:id="rId47"/>
      <p:italic r:id="rId48"/>
      <p:boldItalic r:id="rId49"/>
    </p:embeddedFont>
    <p:embeddedFont>
      <p:font typeface="DM Serif Display"/>
      <p:regular r:id="rId50"/>
      <p:italic r:id="rId51"/>
    </p:embeddedFont>
    <p:embeddedFont>
      <p:font typeface="Century Gothic"/>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B0E7AB-509B-429A-829A-DF329884806B}">
  <a:tblStyle styleId="{1CB0E7AB-509B-429A-829A-DF329884806B}" styleName="Table_0">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italic.fntdata"/><Relationship Id="rId42" Type="http://schemas.openxmlformats.org/officeDocument/2006/relationships/font" Target="fonts/PlusJakartaSansMedium-regular.fntdata"/><Relationship Id="rId41" Type="http://schemas.openxmlformats.org/officeDocument/2006/relationships/font" Target="fonts/PlusJakartaSansSemiBold-boldItalic.fntdata"/><Relationship Id="rId44" Type="http://schemas.openxmlformats.org/officeDocument/2006/relationships/font" Target="fonts/PlusJakartaSansMedium-italic.fntdata"/><Relationship Id="rId43" Type="http://schemas.openxmlformats.org/officeDocument/2006/relationships/font" Target="fonts/PlusJakartaSansMedium-bold.fntdata"/><Relationship Id="rId46" Type="http://schemas.openxmlformats.org/officeDocument/2006/relationships/font" Target="fonts/PlusJakartaSansLight-regular.fntdata"/><Relationship Id="rId45"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Light-italic.fntdata"/><Relationship Id="rId47" Type="http://schemas.openxmlformats.org/officeDocument/2006/relationships/font" Target="fonts/PlusJakartaSansLight-bold.fntdata"/><Relationship Id="rId49" Type="http://schemas.openxmlformats.org/officeDocument/2006/relationships/font" Target="fonts/PlusJakartaSansLight-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ExtraBold-boldItalic.fntdata"/><Relationship Id="rId30" Type="http://schemas.openxmlformats.org/officeDocument/2006/relationships/font" Target="fonts/PlusJakartaSansExtraBold-bold.fntdata"/><Relationship Id="rId33" Type="http://schemas.openxmlformats.org/officeDocument/2006/relationships/font" Target="fonts/PlusJakartaSans-bold.fntdata"/><Relationship Id="rId32" Type="http://schemas.openxmlformats.org/officeDocument/2006/relationships/font" Target="fonts/PlusJakartaSans-regular.fntdata"/><Relationship Id="rId35" Type="http://schemas.openxmlformats.org/officeDocument/2006/relationships/font" Target="fonts/PlusJakartaSans-boldItalic.fntdata"/><Relationship Id="rId34" Type="http://schemas.openxmlformats.org/officeDocument/2006/relationships/font" Target="fonts/PlusJakartaSans-italic.fntdata"/><Relationship Id="rId37" Type="http://schemas.openxmlformats.org/officeDocument/2006/relationships/font" Target="fonts/MontserratBlack-boldItalic.fntdata"/><Relationship Id="rId36" Type="http://schemas.openxmlformats.org/officeDocument/2006/relationships/font" Target="fonts/MontserratBlack-bold.fntdata"/><Relationship Id="rId39" Type="http://schemas.openxmlformats.org/officeDocument/2006/relationships/font" Target="fonts/PlusJakartaSansSemiBold-bold.fntdata"/><Relationship Id="rId38" Type="http://schemas.openxmlformats.org/officeDocument/2006/relationships/font" Target="fonts/PlusJakartaSansSemiBold-regular.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DMSerifDisplay-italic.fntdata"/><Relationship Id="rId50" Type="http://schemas.openxmlformats.org/officeDocument/2006/relationships/font" Target="fonts/DMSerifDisplay-regular.fntdata"/><Relationship Id="rId53" Type="http://schemas.openxmlformats.org/officeDocument/2006/relationships/font" Target="fonts/CenturyGothic-bold.fntdata"/><Relationship Id="rId52" Type="http://schemas.openxmlformats.org/officeDocument/2006/relationships/font" Target="fonts/CenturyGothic-regular.fntdata"/><Relationship Id="rId11" Type="http://schemas.openxmlformats.org/officeDocument/2006/relationships/slide" Target="slides/slide4.xml"/><Relationship Id="rId55" Type="http://schemas.openxmlformats.org/officeDocument/2006/relationships/font" Target="fonts/CenturyGothic-boldItalic.fntdata"/><Relationship Id="rId10" Type="http://schemas.openxmlformats.org/officeDocument/2006/relationships/slide" Target="slides/slide3.xml"/><Relationship Id="rId54" Type="http://schemas.openxmlformats.org/officeDocument/2006/relationships/font" Target="fonts/CenturyGothic-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Cover slide (dk green) </a:t>
            </a:r>
            <a:endParaRPr>
              <a:latin typeface="Plus Jakarta Sans Medium"/>
              <a:ea typeface="Plus Jakarta Sans Medium"/>
              <a:cs typeface="Plus Jakarta Sans Medium"/>
              <a:sym typeface="Plus Jakarta Sans Medium"/>
            </a:endParaRPr>
          </a:p>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To replace photo, click on image, and select “Replace image”</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4" name="Google Shape;884;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85" name="Google Shape;885;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96" name="Google Shape;896;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97" name="Google Shape;897;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08" name="Google Shape;908;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09" name="Google Shape;909;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g22dbd14cc83_0_185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9" name="Google Shape;919;g22dbd14cc83_0_185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20" name="Google Shape;920;g22dbd14cc83_0_185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1" name="Shape 931"/>
        <p:cNvGrpSpPr/>
        <p:nvPr/>
      </p:nvGrpSpPr>
      <p:grpSpPr>
        <a:xfrm>
          <a:off x="0" y="0"/>
          <a:ext cx="0" cy="0"/>
          <a:chOff x="0" y="0"/>
          <a:chExt cx="0" cy="0"/>
        </a:xfrm>
      </p:grpSpPr>
      <p:sp>
        <p:nvSpPr>
          <p:cNvPr id="932" name="Google Shape;932;g22dbd14cc83_0_22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33" name="Google Shape;933;g22dbd14cc83_0_22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34" name="Google Shape;934;g22dbd14cc83_0_22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0" name="Shape 940"/>
        <p:cNvGrpSpPr/>
        <p:nvPr/>
      </p:nvGrpSpPr>
      <p:grpSpPr>
        <a:xfrm>
          <a:off x="0" y="0"/>
          <a:ext cx="0" cy="0"/>
          <a:chOff x="0" y="0"/>
          <a:chExt cx="0" cy="0"/>
        </a:xfrm>
      </p:grpSpPr>
      <p:sp>
        <p:nvSpPr>
          <p:cNvPr id="941" name="Google Shape;941;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2" name="Google Shape;942;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943" name="Google Shape;943;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1" name="Shape 951"/>
        <p:cNvGrpSpPr/>
        <p:nvPr/>
      </p:nvGrpSpPr>
      <p:grpSpPr>
        <a:xfrm>
          <a:off x="0" y="0"/>
          <a:ext cx="0" cy="0"/>
          <a:chOff x="0" y="0"/>
          <a:chExt cx="0" cy="0"/>
        </a:xfrm>
      </p:grpSpPr>
      <p:sp>
        <p:nvSpPr>
          <p:cNvPr id="952" name="Google Shape;952;g338102bda23_0_1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3" name="Google Shape;953;g338102bda23_0_1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4" name="Google Shape;954;g338102bda23_0_1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1" name="Shape 961"/>
        <p:cNvGrpSpPr/>
        <p:nvPr/>
      </p:nvGrpSpPr>
      <p:grpSpPr>
        <a:xfrm>
          <a:off x="0" y="0"/>
          <a:ext cx="0" cy="0"/>
          <a:chOff x="0" y="0"/>
          <a:chExt cx="0" cy="0"/>
        </a:xfrm>
      </p:grpSpPr>
      <p:sp>
        <p:nvSpPr>
          <p:cNvPr id="962" name="Google Shape;962;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3" name="Google Shape;963;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4" name="Google Shape;964;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g22e1a64b9b3_5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75" name="Google Shape;975;g22e1a64b9b3_5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76" name="Google Shape;976;g22e1a64b9b3_5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1" name="Shape 981"/>
        <p:cNvGrpSpPr/>
        <p:nvPr/>
      </p:nvGrpSpPr>
      <p:grpSpPr>
        <a:xfrm>
          <a:off x="0" y="0"/>
          <a:ext cx="0" cy="0"/>
          <a:chOff x="0" y="0"/>
          <a:chExt cx="0" cy="0"/>
        </a:xfrm>
      </p:grpSpPr>
      <p:sp>
        <p:nvSpPr>
          <p:cNvPr id="982" name="Google Shape;982;g22e1a64b9b3_5_5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3" name="Google Shape;983;g22e1a64b9b3_5_5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4" name="Google Shape;984;g22e1a64b9b3_5_5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2dbd14cc83_0_182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2dbd14cc83_0_1823: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2dbd14cc83_0_1823: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9" name="Shape 989"/>
        <p:cNvGrpSpPr/>
        <p:nvPr/>
      </p:nvGrpSpPr>
      <p:grpSpPr>
        <a:xfrm>
          <a:off x="0" y="0"/>
          <a:ext cx="0" cy="0"/>
          <a:chOff x="0" y="0"/>
          <a:chExt cx="0" cy="0"/>
        </a:xfrm>
      </p:grpSpPr>
      <p:sp>
        <p:nvSpPr>
          <p:cNvPr id="990" name="Google Shape;990;g22e1a64b9b3_5_6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1" name="Google Shape;991;g22e1a64b9b3_5_6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92" name="Google Shape;992;g22e1a64b9b3_5_6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7" name="Shape 997"/>
        <p:cNvGrpSpPr/>
        <p:nvPr/>
      </p:nvGrpSpPr>
      <p:grpSpPr>
        <a:xfrm>
          <a:off x="0" y="0"/>
          <a:ext cx="0" cy="0"/>
          <a:chOff x="0" y="0"/>
          <a:chExt cx="0" cy="0"/>
        </a:xfrm>
      </p:grpSpPr>
      <p:sp>
        <p:nvSpPr>
          <p:cNvPr id="998" name="Google Shape;998;g22e1a64b9b3_5_8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9" name="Google Shape;999;g22e1a64b9b3_5_8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00" name="Google Shape;1000;g22e1a64b9b3_5_8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5" name="Shape 1005"/>
        <p:cNvGrpSpPr/>
        <p:nvPr/>
      </p:nvGrpSpPr>
      <p:grpSpPr>
        <a:xfrm>
          <a:off x="0" y="0"/>
          <a:ext cx="0" cy="0"/>
          <a:chOff x="0" y="0"/>
          <a:chExt cx="0" cy="0"/>
        </a:xfrm>
      </p:grpSpPr>
      <p:sp>
        <p:nvSpPr>
          <p:cNvPr id="1006" name="Google Shape;1006;g2610ce6cab6_0_11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07" name="Google Shape;1007;g2610ce6cab6_0_117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08" name="Google Shape;1008;g2610ce6cab6_0_117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10ce6cab6_0_39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10ce6cab6_0_39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10ce6cab6_0_39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2dbd14cc83_0_10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2dbd14cc83_0_10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2dbd14cc83_0_10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22dbd14cc83_0_1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22dbd14cc83_0_1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3" name="Google Shape;843;g22dbd14cc83_0_1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g22dbd14cc83_0_12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7" name="Google Shape;857;g22dbd14cc83_0_12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8" name="Google Shape;858;g22dbd14cc83_0_12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g2414110e700_0_1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70" name="Google Shape;870;g2414110e700_0_1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71" name="Google Shape;871;g2414110e700_0_1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1.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3.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4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0.xml"/><Relationship Id="rId3" Type="http://schemas.openxmlformats.org/officeDocument/2006/relationships/image" Target="../media/image3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hub.crestnerhealth.com/wellness/healthy-living/watching-your-weight" TargetMode="External"/><Relationship Id="rId4" Type="http://schemas.openxmlformats.org/officeDocument/2006/relationships/hyperlink" Target="https://healthhub.crestnerhealth.com/wellness/healthy-living/watching-your-weight?language_content_entity=es" TargetMode="External"/><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healthhub.crestnerhealth.com/wellness/recipes/fruity-nutty-spinach" TargetMode="External"/><Relationship Id="rId4" Type="http://schemas.openxmlformats.org/officeDocument/2006/relationships/hyperlink" Target="https://healthhub.crestnerhealth.com/lung-health/treatment/quit-smoking-tools-help-kicking-your-habit" TargetMode="External"/><Relationship Id="rId5"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3.xml"/><Relationship Id="rId3" Type="http://schemas.openxmlformats.org/officeDocument/2006/relationships/image" Target="../media/image42.jpg"/><Relationship Id="rId4" Type="http://schemas.openxmlformats.org/officeDocument/2006/relationships/hyperlink" Target="https://clientsupport.staywell.com/index.ph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4.xml"/><Relationship Id="rId3" Type="http://schemas.openxmlformats.org/officeDocument/2006/relationships/image" Target="../media/image4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5.xml"/><Relationship Id="rId3" Type="http://schemas.openxmlformats.org/officeDocument/2006/relationships/image" Target="../media/image37.jpg"/><Relationship Id="rId4" Type="http://schemas.openxmlformats.org/officeDocument/2006/relationships/hyperlink" Target="https://healthhub.crestnerhealth.com/brain-health/definition/stroke-quiz" TargetMode="External"/><Relationship Id="rId5" Type="http://schemas.openxmlformats.org/officeDocument/2006/relationships/hyperlink" Target="https://healthhub.crestnerhealth.com/transient-ischemic-attack-0" TargetMode="External"/><Relationship Id="rId6" Type="http://schemas.openxmlformats.org/officeDocument/2006/relationships/hyperlink" Target="https://healthhub.crestnerhealth.com/wellness/healthy-living/7-steps-better-blood-pressure-contro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6.xml"/><Relationship Id="rId3"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7.xml"/><Relationship Id="rId3" Type="http://schemas.openxmlformats.org/officeDocument/2006/relationships/image" Target="../media/image39.jp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brain-health/types/stroke" TargetMode="External"/><Relationship Id="rId4" Type="http://schemas.openxmlformats.org/officeDocument/2006/relationships/hyperlink" Target="https://healthhub.crestnerhealth.com/brain-health/types/stroke?language_content_entity=es" TargetMode="External"/><Relationship Id="rId9" Type="http://schemas.openxmlformats.org/officeDocument/2006/relationships/hyperlink" Target="https://healthhub.crestnerhealth.com/brain-health/types/types-stroke?language_content_entity=es" TargetMode="External"/><Relationship Id="rId5" Type="http://schemas.openxmlformats.org/officeDocument/2006/relationships/hyperlink" Target="https://healthhub.crestnerhealth.com/brain-health/types/what-transient-ischemic-attack" TargetMode="External"/><Relationship Id="rId6" Type="http://schemas.openxmlformats.org/officeDocument/2006/relationships/hyperlink" Target="https://healthhub.crestnerhealth.com/brain-health/diagnosis/tests-diagnose-stroke" TargetMode="External"/><Relationship Id="rId7" Type="http://schemas.openxmlformats.org/officeDocument/2006/relationships/hyperlink" Target="https://healthhub.crestnerhealth.com/brain-health/diagnosis/tests-diagnose-stroke?language_content_entity=es" TargetMode="External"/><Relationship Id="rId8" Type="http://schemas.openxmlformats.org/officeDocument/2006/relationships/hyperlink" Target="https://healthhub.crestnerhealth.com/brain-health/types/types-strok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heart-health/prevention/smoking-and-heart-disease" TargetMode="External"/><Relationship Id="rId4" Type="http://schemas.openxmlformats.org/officeDocument/2006/relationships/hyperlink" Target="https://healthhub.crestnerhealth.com/heart-health/prevention/smoking-and-heart-disease?language_content_entity=es" TargetMode="External"/><Relationship Id="rId9" Type="http://schemas.openxmlformats.org/officeDocument/2006/relationships/hyperlink" Target="https://healthhub.crestnerhealth.com/wellness/healthy-living/7-steps-better-blood-pressure-control" TargetMode="External"/><Relationship Id="rId5" Type="http://schemas.openxmlformats.org/officeDocument/2006/relationships/hyperlink" Target="https://healthhub.crestnerhealth.com/wellness/healthy-living/watching-your-weight" TargetMode="External"/><Relationship Id="rId6" Type="http://schemas.openxmlformats.org/officeDocument/2006/relationships/hyperlink" Target="https://healthhub.crestnerhealth.com/wellness/healthy-living/watching-your-weight?language_content_entity=es" TargetMode="External"/><Relationship Id="rId7" Type="http://schemas.openxmlformats.org/officeDocument/2006/relationships/hyperlink" Target="https://healthhub.crestnerhealth.com/heart-health/related-conditions/atrial-fibrillation-and-stroke-prevention" TargetMode="External"/><Relationship Id="rId8" Type="http://schemas.openxmlformats.org/officeDocument/2006/relationships/hyperlink" Target="https://healthhub.crestnerhealth.com/heart-health/types/what-you-can-do-prevent-atherosclerosis" TargetMode="External"/><Relationship Id="rId10" Type="http://schemas.openxmlformats.org/officeDocument/2006/relationships/hyperlink" Target="https://healthhub.crestnerhealth.com/lung-health/treatment/quit-smoking-tools-help-kicking-your-habi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3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brain-health/recovery/rehabilitation-stroke" TargetMode="External"/><Relationship Id="rId4" Type="http://schemas.openxmlformats.org/officeDocument/2006/relationships/hyperlink" Target="https://healthhub.crestnerhealth.com/brain-health/recovery/rehabilitation-stroke?language_content_entity=es" TargetMode="External"/><Relationship Id="rId9" Type="http://schemas.openxmlformats.org/officeDocument/2006/relationships/hyperlink" Target="https://healthhub.crestnerhealth.com/wellness/understanding-healthcare/health-newcomer-patient-advocate" TargetMode="External"/><Relationship Id="rId5" Type="http://schemas.openxmlformats.org/officeDocument/2006/relationships/hyperlink" Target="https://healthhub.crestnerhealth.com/brain-health/symptoms/effects-stroke" TargetMode="External"/><Relationship Id="rId6" Type="http://schemas.openxmlformats.org/officeDocument/2006/relationships/hyperlink" Target="https://healthhub.crestnerhealth.com/brain-health/symptoms/effects-stroke?language_content_entity=es" TargetMode="External"/><Relationship Id="rId7" Type="http://schemas.openxmlformats.org/officeDocument/2006/relationships/hyperlink" Target="https://healthhub.crestnerhealth.com/brain-health/management/arm-care-after-stroke" TargetMode="External"/><Relationship Id="rId8" Type="http://schemas.openxmlformats.org/officeDocument/2006/relationships/hyperlink" Target="https://healthhub.crestnerhealth.com/brain-health/management/arm-care-after-stroke?language_content_entity=es" TargetMode="External"/><Relationship Id="rId10" Type="http://schemas.openxmlformats.org/officeDocument/2006/relationships/hyperlink" Target="https://healthhub.crestnerhealth.com/brain-health/definition/neurology"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transient-ischemic-attack-0" TargetMode="External"/><Relationship Id="rId4" Type="http://schemas.openxmlformats.org/officeDocument/2006/relationships/hyperlink" Target="https://healthhub.crestnerhealth.com/carotid-artery-disease" TargetMode="External"/><Relationship Id="rId9" Type="http://schemas.openxmlformats.org/officeDocument/2006/relationships/hyperlink" Target="https://healthhub.crestnerhealth.com/wellness/nutrition/cholesterol-quiz" TargetMode="External"/><Relationship Id="rId5" Type="http://schemas.openxmlformats.org/officeDocument/2006/relationships/hyperlink" Target="https://healthhub.crestnerhealth.com/carotid-artery-disease?language_content_entity=es" TargetMode="External"/><Relationship Id="rId6" Type="http://schemas.openxmlformats.org/officeDocument/2006/relationships/hyperlink" Target="https://healthhub.crestnerhealth.com/heart-health/types/atrial-fibrillation-0" TargetMode="External"/><Relationship Id="rId7" Type="http://schemas.openxmlformats.org/officeDocument/2006/relationships/hyperlink" Target="https://healthhub.crestnerhealth.com/heart-health/types/atrial-fibrillation-0?language_content_entity=es" TargetMode="External"/><Relationship Id="rId8" Type="http://schemas.openxmlformats.org/officeDocument/2006/relationships/hyperlink" Target="https://healthhub.crestnerhealth.com/brain-health/definition/stroke-quiz" TargetMode="External"/><Relationship Id="rId10" Type="http://schemas.openxmlformats.org/officeDocument/2006/relationships/hyperlink" Target="https://healthhub.crestnerhealth.com/wellness/nutrition/cholesterol-quiz?language_content_entity=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22.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6.png"/><Relationship Id="rId8"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1.png"/><Relationship Id="rId4" Type="http://schemas.openxmlformats.org/officeDocument/2006/relationships/image" Target="../media/image17.png"/><Relationship Id="rId5"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6.png"/><Relationship Id="rId8"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43.jpg"/><Relationship Id="rId4" Type="http://schemas.openxmlformats.org/officeDocument/2006/relationships/hyperlink" Target="https://clientsupport.staywell.com/index.ph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brain-health/types/types-stroke" TargetMode="External"/><Relationship Id="rId4" Type="http://schemas.openxmlformats.org/officeDocument/2006/relationships/hyperlink" Target="https://healthhub.crestnerhealth.com/brain-health/types/types-stroke?language_content_entity=es" TargetMode="External"/><Relationship Id="rId5" Type="http://schemas.openxmlformats.org/officeDocument/2006/relationships/hyperlink" Target="https://healthhub.crestnerhealth.com/brain-health/types/stroke" TargetMode="External"/><Relationship Id="rId6" Type="http://schemas.openxmlformats.org/officeDocument/2006/relationships/image" Target="../media/image26.png"/><Relationship Id="rId7" Type="http://schemas.openxmlformats.org/officeDocument/2006/relationships/image" Target="../media/image25.jpg"/><Relationship Id="rId8" Type="http://schemas.openxmlformats.org/officeDocument/2006/relationships/image" Target="../media/image2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hyperlink" Target="https://healthhub.crestnerhealth.com/brain-health/definition/stroke-quiz" TargetMode="External"/><Relationship Id="rId9" Type="http://schemas.openxmlformats.org/officeDocument/2006/relationships/image" Target="../media/image33.jpg"/><Relationship Id="rId5" Type="http://schemas.openxmlformats.org/officeDocument/2006/relationships/hyperlink" Target="https://healthhub.crestnerhealth.com/heart-health/prevention/what-do-you-know-about-preventing-heart-disease" TargetMode="External"/><Relationship Id="rId6" Type="http://schemas.openxmlformats.org/officeDocument/2006/relationships/hyperlink" Target="https://healthhub.crestnerhealth.com/heart-health/causes/high-blood-pressure-and-african-americans" TargetMode="External"/><Relationship Id="rId7" Type="http://schemas.openxmlformats.org/officeDocument/2006/relationships/image" Target="../media/image23.jpg"/><Relationship Id="rId8" Type="http://schemas.openxmlformats.org/officeDocument/2006/relationships/image" Target="../media/image2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wellness/understanding-healthcare/health-newcomer-patient-advocate" TargetMode="External"/><Relationship Id="rId4" Type="http://schemas.openxmlformats.org/officeDocument/2006/relationships/image" Target="../media/image29.jpg"/><Relationship Id="rId5"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hyperlink" Target="https://healthhub.crestnerhealth.com/brain-health/symptoms/effects-stroke" TargetMode="External"/><Relationship Id="rId9" Type="http://schemas.openxmlformats.org/officeDocument/2006/relationships/image" Target="../media/image30.jpg"/><Relationship Id="rId5" Type="http://schemas.openxmlformats.org/officeDocument/2006/relationships/hyperlink" Target="https://healthhub.crestnerhealth.com/brain-health/symptoms/effects-stroke?language_content_entity=es" TargetMode="External"/><Relationship Id="rId6" Type="http://schemas.openxmlformats.org/officeDocument/2006/relationships/hyperlink" Target="https://healthhub.crestnerhealth.com/brain-health/recovery/rehabilitation-stroke" TargetMode="External"/><Relationship Id="rId7" Type="http://schemas.openxmlformats.org/officeDocument/2006/relationships/hyperlink" Target="https://healthhub.crestnerhealth.com/brain-health/recovery/rehabilitation-stroke?language_content_entity=es" TargetMode="External"/><Relationship Id="rId8" Type="http://schemas.openxmlformats.org/officeDocument/2006/relationships/image" Target="../media/image3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16652" r="16658" t="0"/>
          <a:stretch/>
        </p:blipFill>
        <p:spPr>
          <a:xfrm>
            <a:off x="6502350" y="-4491225"/>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Stroke</a:t>
            </a:r>
            <a:r>
              <a:rPr lang="en-US"/>
              <a:t> Health</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pic>
        <p:nvPicPr>
          <p:cNvPr id="887" name="Google Shape;887;p90"/>
          <p:cNvPicPr preferRelativeResize="0"/>
          <p:nvPr>
            <p:ph idx="2" type="pic"/>
          </p:nvPr>
        </p:nvPicPr>
        <p:blipFill rotWithShape="1">
          <a:blip r:embed="rId3">
            <a:alphaModFix/>
          </a:blip>
          <a:srcRect b="0" l="19959" r="16576" t="0"/>
          <a:stretch/>
        </p:blipFill>
        <p:spPr>
          <a:xfrm flipH="1">
            <a:off x="6458875" y="416100"/>
            <a:ext cx="5733300" cy="6025800"/>
          </a:xfrm>
          <a:prstGeom prst="flowChartDelay">
            <a:avLst/>
          </a:prstGeom>
        </p:spPr>
      </p:pic>
      <p:sp>
        <p:nvSpPr>
          <p:cNvPr id="888" name="Google Shape;888;p90"/>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9" name="Google Shape;889;p90"/>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90" name="Google Shape;890;p90"/>
          <p:cNvSpPr txBox="1"/>
          <p:nvPr>
            <p:ph idx="1" type="body"/>
          </p:nvPr>
        </p:nvSpPr>
        <p:spPr>
          <a:xfrm>
            <a:off x="740675" y="2704850"/>
            <a:ext cx="5463300" cy="36153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Throughout the blog, we have highlighted key terms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you can replace with links to your related services.</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stroke  primary and specialty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care teams by highlighting a specialist or nurse with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91" name="Google Shape;891;p90"/>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stroke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92" name="Google Shape;892;p90"/>
          <p:cNvSpPr/>
          <p:nvPr/>
        </p:nvSpPr>
        <p:spPr>
          <a:xfrm flipH="1">
            <a:off x="6134450" y="3443875"/>
            <a:ext cx="3027900" cy="2930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3" name="Google Shape;893;p90"/>
          <p:cNvSpPr txBox="1"/>
          <p:nvPr/>
        </p:nvSpPr>
        <p:spPr>
          <a:xfrm>
            <a:off x="6515300" y="3776675"/>
            <a:ext cx="2266200" cy="195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300">
                <a:solidFill>
                  <a:schemeClr val="lt2"/>
                </a:solidFill>
                <a:latin typeface="Plus Jakarta Sans"/>
                <a:ea typeface="Plus Jakarta Sans"/>
                <a:cs typeface="Plus Jakarta Sans"/>
                <a:sym typeface="Plus Jakarta Sans"/>
              </a:rPr>
              <a:t>Top stroke keywords</a:t>
            </a:r>
            <a:endParaRPr b="1" sz="13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40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stroke symptoms</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stroke</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signs of a stroke</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different strokes</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hemorrhagic stroke</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mini stroke</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family strokes</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ischemic stroke</a:t>
            </a:r>
            <a:endParaRPr sz="1100">
              <a:solidFill>
                <a:schemeClr val="lt2"/>
              </a:solidFill>
              <a:latin typeface="Plus Jakarta Sans"/>
              <a:ea typeface="Plus Jakarta Sans"/>
              <a:cs typeface="Plus Jakarta Sans"/>
              <a:sym typeface="Plus Jakarta Sans"/>
            </a:endParaRPr>
          </a:p>
          <a:p>
            <a:pPr indent="-241300" lvl="0" marL="285750" rtl="0" algn="l">
              <a:lnSpc>
                <a:spcPct val="100000"/>
              </a:lnSpc>
              <a:spcBef>
                <a:spcPts val="0"/>
              </a:spcBef>
              <a:spcAft>
                <a:spcPts val="0"/>
              </a:spcAft>
              <a:buClr>
                <a:schemeClr val="lt2"/>
              </a:buClr>
              <a:buSzPts val="1100"/>
              <a:buFont typeface="Plus Jakarta Sans"/>
              <a:buChar char="●"/>
            </a:pPr>
            <a:r>
              <a:rPr lang="en-US" sz="1100">
                <a:solidFill>
                  <a:schemeClr val="lt2"/>
                </a:solidFill>
                <a:latin typeface="Plus Jakarta Sans"/>
                <a:ea typeface="Plus Jakarta Sans"/>
                <a:cs typeface="Plus Jakarta Sans"/>
                <a:sym typeface="Plus Jakarta Sans"/>
              </a:rPr>
              <a:t>symptoms of stroke</a:t>
            </a:r>
            <a:endParaRPr sz="11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91"/>
          <p:cNvSpPr txBox="1"/>
          <p:nvPr>
            <p:ph type="title"/>
          </p:nvPr>
        </p:nvSpPr>
        <p:spPr>
          <a:xfrm>
            <a:off x="740664" y="659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900" name="Google Shape;900;p91"/>
          <p:cNvSpPr txBox="1"/>
          <p:nvPr>
            <p:ph idx="1" type="body"/>
          </p:nvPr>
        </p:nvSpPr>
        <p:spPr>
          <a:xfrm>
            <a:off x="740675" y="1472184"/>
            <a:ext cx="106290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Outsmart Stroke: 10 Risk Factors to Watch For</a:t>
            </a:r>
            <a:endParaRPr>
              <a:latin typeface="Plus Jakarta Sans"/>
              <a:ea typeface="Plus Jakarta Sans"/>
              <a:cs typeface="Plus Jakarta Sans"/>
              <a:sym typeface="Plus Jakarta Sans"/>
            </a:endParaRPr>
          </a:p>
        </p:txBody>
      </p:sp>
      <p:sp>
        <p:nvSpPr>
          <p:cNvPr id="901" name="Google Shape;901;p91"/>
          <p:cNvSpPr txBox="1"/>
          <p:nvPr>
            <p:ph idx="2" type="body"/>
          </p:nvPr>
        </p:nvSpPr>
        <p:spPr>
          <a:xfrm>
            <a:off x="740675" y="1891425"/>
            <a:ext cx="8562900" cy="40200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More than 795,000 Americans have a stroke each year. Strokes happen when the brain doesn’t get enough blood, either because an artery burst or a clot blocked the blood flow.</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rgbClr val="000000"/>
                </a:solidFill>
                <a:latin typeface="Plus Jakarta Sans"/>
                <a:ea typeface="Plus Jakarta Sans"/>
                <a:cs typeface="Plus Jakarta Sans"/>
                <a:sym typeface="Plus Jakarta Sans"/>
              </a:rPr>
              <a:t>But did you know up to 80% of strokes can be prevented? Work with your healthcare provider to make lifestyle changes and manage risk factors such as:</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AutoNum type="arabicPeriod"/>
            </a:pPr>
            <a:r>
              <a:rPr b="1" lang="en-US" sz="1200">
                <a:solidFill>
                  <a:srgbClr val="000000"/>
                </a:solidFill>
                <a:latin typeface="Plus Jakarta Sans"/>
                <a:ea typeface="Plus Jakarta Sans"/>
                <a:cs typeface="Plus Jakarta Sans"/>
                <a:sym typeface="Plus Jakarta Sans"/>
              </a:rPr>
              <a:t>High blood pressure.</a:t>
            </a:r>
            <a:r>
              <a:rPr lang="en-US" sz="1200">
                <a:solidFill>
                  <a:srgbClr val="000000"/>
                </a:solidFill>
                <a:latin typeface="Plus Jakarta Sans"/>
                <a:ea typeface="Plus Jakarta Sans"/>
                <a:cs typeface="Plus Jakarta Sans"/>
                <a:sym typeface="Plus Jakarta Sans"/>
              </a:rPr>
              <a:t> High blood pressure is a leading cause of stroke. It’s estimated that almost half of adults have high blood pressure. Get yours checked regularly.</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AutoNum type="arabicPeriod"/>
            </a:pPr>
            <a:r>
              <a:rPr b="1" lang="en-US" sz="1200">
                <a:solidFill>
                  <a:srgbClr val="000000"/>
                </a:solidFill>
                <a:latin typeface="Plus Jakarta Sans"/>
                <a:ea typeface="Plus Jakarta Sans"/>
                <a:cs typeface="Plus Jakarta Sans"/>
                <a:sym typeface="Plus Jakarta Sans"/>
              </a:rPr>
              <a:t>High cholesterol.</a:t>
            </a:r>
            <a:r>
              <a:rPr lang="en-US" sz="1200">
                <a:solidFill>
                  <a:srgbClr val="000000"/>
                </a:solidFill>
                <a:latin typeface="Plus Jakarta Sans"/>
                <a:ea typeface="Plus Jakarta Sans"/>
                <a:cs typeface="Plus Jakarta Sans"/>
                <a:sym typeface="Plus Jakarta Sans"/>
              </a:rPr>
              <a:t> When you take in more cholesterol than your body can use, it builds up, clogging arteries—including those in your brain. Have your numbers checked at least once every 5 years.</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AutoNum type="arabicPeriod"/>
            </a:pPr>
            <a:r>
              <a:rPr b="1" lang="en-US" sz="1200">
                <a:solidFill>
                  <a:srgbClr val="000000"/>
                </a:solidFill>
                <a:latin typeface="Plus Jakarta Sans"/>
                <a:ea typeface="Plus Jakarta Sans"/>
                <a:cs typeface="Plus Jakarta Sans"/>
                <a:sym typeface="Plus Jakarta Sans"/>
              </a:rPr>
              <a:t>Unhealthy weight.</a:t>
            </a:r>
            <a:r>
              <a:rPr lang="en-US" sz="1200">
                <a:solidFill>
                  <a:srgbClr val="000000"/>
                </a:solidFill>
                <a:latin typeface="Plus Jakarta Sans"/>
                <a:ea typeface="Plus Jakarta Sans"/>
                <a:cs typeface="Plus Jakarta Sans"/>
                <a:sym typeface="Plus Jakarta Sans"/>
              </a:rPr>
              <a:t> Being overweight or obese increases your risk for stroke. Obesity is also linked to high cholesterol and blood pressure.</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i="1" lang="en-US" sz="1200">
                <a:solidFill>
                  <a:srgbClr val="000000"/>
                </a:solidFill>
                <a:latin typeface="Plus Jakarta Sans"/>
                <a:ea typeface="Plus Jakarta Sans"/>
                <a:cs typeface="Plus Jakarta Sans"/>
                <a:sym typeface="Plus Jakarta Sans"/>
              </a:rPr>
              <a:t>The key to maintaining a healthy weight: Balance the calories you eat with physical activity. But that’s easier said than done. To help you get started, </a:t>
            </a:r>
            <a:r>
              <a:rPr i="1" lang="en-US" sz="1200" u="sng">
                <a:solidFill>
                  <a:schemeClr val="hlink"/>
                </a:solidFill>
                <a:latin typeface="Plus Jakarta Sans"/>
                <a:ea typeface="Plus Jakarta Sans"/>
                <a:cs typeface="Plus Jakarta Sans"/>
                <a:sym typeface="Plus Jakarta Sans"/>
                <a:hlinkClick r:id="rId3"/>
              </a:rPr>
              <a:t>try these practical tips</a:t>
            </a:r>
            <a:r>
              <a:rPr i="1" lang="en-US" sz="1200">
                <a:solidFill>
                  <a:srgbClr val="000000"/>
                </a:solidFill>
                <a:latin typeface="Plus Jakarta Sans"/>
                <a:ea typeface="Plus Jakarta Sans"/>
                <a:cs typeface="Plus Jakarta Sans"/>
                <a:sym typeface="Plus Jakarta Sans"/>
              </a:rPr>
              <a:t> for healthy lifestyle changes.</a:t>
            </a:r>
            <a:r>
              <a:rPr lang="en-US" sz="1200">
                <a:solidFill>
                  <a:srgbClr val="000000"/>
                </a:solidFill>
                <a:latin typeface="Plus Jakarta Sans"/>
                <a:ea typeface="Plus Jakarta Sans"/>
                <a:cs typeface="Plus Jakarta Sans"/>
                <a:sym typeface="Plus Jakarta Sans"/>
              </a:rPr>
              <a:t> </a:t>
            </a:r>
            <a:r>
              <a:rPr i="1" lang="en-US" sz="1200">
                <a:solidFill>
                  <a:srgbClr val="000000"/>
                </a:solidFill>
                <a:latin typeface="Plus Jakarta Sans"/>
                <a:ea typeface="Plus Jakarta Sans"/>
                <a:cs typeface="Plus Jakarta Sans"/>
                <a:sym typeface="Plus Jakarta Sans"/>
              </a:rPr>
              <a:t>(Also available in </a:t>
            </a:r>
            <a:r>
              <a:rPr i="1" lang="en-US" sz="1200" u="sng">
                <a:solidFill>
                  <a:schemeClr val="hlink"/>
                </a:solidFill>
                <a:latin typeface="Plus Jakarta Sans"/>
                <a:ea typeface="Plus Jakarta Sans"/>
                <a:cs typeface="Plus Jakarta Sans"/>
                <a:sym typeface="Plus Jakarta Sans"/>
                <a:hlinkClick r:id="rId4"/>
              </a:rPr>
              <a:t>Spanish</a:t>
            </a:r>
            <a:r>
              <a:rPr i="1" lang="en-US" sz="1200">
                <a:solidFill>
                  <a:srgbClr val="000000"/>
                </a:solidFill>
                <a:latin typeface="Plus Jakarta Sans"/>
                <a:ea typeface="Plus Jakarta Sans"/>
                <a:cs typeface="Plus Jakarta Sans"/>
                <a:sym typeface="Plus Jakarta Sans"/>
              </a:rPr>
              <a:t>.)</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AutoNum type="arabicPeriod"/>
            </a:pPr>
            <a:r>
              <a:rPr b="1" lang="en-US" sz="1200">
                <a:solidFill>
                  <a:srgbClr val="000000"/>
                </a:solidFill>
                <a:latin typeface="Plus Jakarta Sans"/>
                <a:ea typeface="Plus Jakarta Sans"/>
                <a:cs typeface="Plus Jakarta Sans"/>
                <a:sym typeface="Plus Jakarta Sans"/>
              </a:rPr>
              <a:t>Heart disease.</a:t>
            </a:r>
            <a:r>
              <a:rPr lang="en-US" sz="1200">
                <a:solidFill>
                  <a:srgbClr val="000000"/>
                </a:solidFill>
                <a:latin typeface="Plus Jakarta Sans"/>
                <a:ea typeface="Plus Jakarta Sans"/>
                <a:cs typeface="Plus Jakarta Sans"/>
                <a:sym typeface="Plus Jakarta Sans"/>
              </a:rPr>
              <a:t> Having coronary artery disease or an irregular heartbeat can contribute to stroke. To treat your condition, your provider might recommend surgery or medication.</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1000"/>
              </a:spcBef>
              <a:spcAft>
                <a:spcPts val="0"/>
              </a:spcAft>
              <a:buClr>
                <a:srgbClr val="000000"/>
              </a:buClr>
              <a:buSzPts val="1200"/>
              <a:buAutoNum type="arabicPeriod"/>
            </a:pPr>
            <a:r>
              <a:rPr b="1" lang="en-US" sz="1200">
                <a:solidFill>
                  <a:srgbClr val="000000"/>
                </a:solidFill>
                <a:latin typeface="Plus Jakarta Sans"/>
                <a:ea typeface="Plus Jakarta Sans"/>
                <a:cs typeface="Plus Jakarta Sans"/>
                <a:sym typeface="Plus Jakarta Sans"/>
              </a:rPr>
              <a:t>Diabetes.</a:t>
            </a:r>
            <a:r>
              <a:rPr lang="en-US" sz="1200">
                <a:solidFill>
                  <a:srgbClr val="000000"/>
                </a:solidFill>
                <a:latin typeface="Plus Jakarta Sans"/>
                <a:ea typeface="Plus Jakarta Sans"/>
                <a:cs typeface="Plus Jakarta Sans"/>
                <a:sym typeface="Plus Jakarta Sans"/>
              </a:rPr>
              <a:t> People with diabetes have more than two times the stroke risk compared with those without the condition. Work with your provider to manage your blood glucose.</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p>
        </p:txBody>
      </p:sp>
      <p:sp>
        <p:nvSpPr>
          <p:cNvPr id="902" name="Google Shape;902;p91"/>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Neurology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 </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903" name="Google Shape;903;p91"/>
          <p:cNvGrpSpPr/>
          <p:nvPr/>
        </p:nvGrpSpPr>
        <p:grpSpPr>
          <a:xfrm>
            <a:off x="10219200" y="2637025"/>
            <a:ext cx="681600" cy="681600"/>
            <a:chOff x="10294125" y="1691525"/>
            <a:chExt cx="681600" cy="681600"/>
          </a:xfrm>
        </p:grpSpPr>
        <p:sp>
          <p:nvSpPr>
            <p:cNvPr id="904" name="Google Shape;904;p91"/>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5" name="Google Shape;905;p91"/>
            <p:cNvPicPr preferRelativeResize="0"/>
            <p:nvPr/>
          </p:nvPicPr>
          <p:blipFill>
            <a:blip r:embed="rId5">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0" name="Shape 910"/>
        <p:cNvGrpSpPr/>
        <p:nvPr/>
      </p:nvGrpSpPr>
      <p:grpSpPr>
        <a:xfrm>
          <a:off x="0" y="0"/>
          <a:ext cx="0" cy="0"/>
          <a:chOff x="0" y="0"/>
          <a:chExt cx="0" cy="0"/>
        </a:xfrm>
      </p:grpSpPr>
      <p:sp>
        <p:nvSpPr>
          <p:cNvPr id="911" name="Google Shape;911;p92"/>
          <p:cNvSpPr txBox="1"/>
          <p:nvPr>
            <p:ph type="title"/>
          </p:nvPr>
        </p:nvSpPr>
        <p:spPr>
          <a:xfrm>
            <a:off x="740664" y="-39127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 continued</a:t>
            </a:r>
            <a:endParaRPr/>
          </a:p>
        </p:txBody>
      </p:sp>
      <p:sp>
        <p:nvSpPr>
          <p:cNvPr id="912" name="Google Shape;912;p92"/>
          <p:cNvSpPr txBox="1"/>
          <p:nvPr>
            <p:ph idx="2" type="body"/>
          </p:nvPr>
        </p:nvSpPr>
        <p:spPr>
          <a:xfrm>
            <a:off x="740675" y="1434225"/>
            <a:ext cx="8562900" cy="4020000"/>
          </a:xfrm>
          <a:prstGeom prst="rect">
            <a:avLst/>
          </a:prstGeom>
        </p:spPr>
        <p:txBody>
          <a:bodyPr anchorCtr="0" anchor="t" bIns="45700" lIns="0" spcFirstLastPara="1" rIns="91425" wrap="square" tIns="45700">
            <a:noAutofit/>
          </a:bodyPr>
          <a:lstStyle/>
          <a:p>
            <a:pPr indent="-304800" lvl="0" marL="457200" rtl="0" algn="l">
              <a:lnSpc>
                <a:spcPct val="100000"/>
              </a:lnSpc>
              <a:spcBef>
                <a:spcPts val="0"/>
              </a:spcBef>
              <a:spcAft>
                <a:spcPts val="0"/>
              </a:spcAft>
              <a:buClr>
                <a:srgbClr val="000000"/>
              </a:buClr>
              <a:buSzPts val="1200"/>
              <a:buAutoNum type="arabicPeriod" startAt="6"/>
            </a:pPr>
            <a:r>
              <a:rPr b="1" lang="en-US" sz="1200">
                <a:solidFill>
                  <a:srgbClr val="000000"/>
                </a:solidFill>
                <a:latin typeface="Plus Jakarta Sans"/>
                <a:ea typeface="Plus Jakarta Sans"/>
                <a:cs typeface="Plus Jakarta Sans"/>
                <a:sym typeface="Plus Jakarta Sans"/>
              </a:rPr>
              <a:t>Unhealthy diet.</a:t>
            </a:r>
            <a:r>
              <a:rPr lang="en-US" sz="1200">
                <a:solidFill>
                  <a:srgbClr val="000000"/>
                </a:solidFill>
                <a:latin typeface="Plus Jakarta Sans"/>
                <a:ea typeface="Plus Jakarta Sans"/>
                <a:cs typeface="Plus Jakarta Sans"/>
                <a:sym typeface="Plus Jakarta Sans"/>
              </a:rPr>
              <a:t> Choosing the right foods can help prevent stroke. Eat foods that are low in saturated fats, trans fat, and cholesterol. Limit salt and get plenty of fiber. And don’t forget to load up on fruits and vegetables!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In need of delicious and nutritious recipes? Try this nutty twist on a </a:t>
            </a:r>
            <a:r>
              <a:rPr i="1" lang="en-US" sz="1200" u="sng">
                <a:solidFill>
                  <a:schemeClr val="hlink"/>
                </a:solidFill>
                <a:latin typeface="Plus Jakarta Sans"/>
                <a:ea typeface="Plus Jakarta Sans"/>
                <a:cs typeface="Plus Jakarta Sans"/>
                <a:sym typeface="Plus Jakarta Sans"/>
                <a:hlinkClick r:id="rId3"/>
              </a:rPr>
              <a:t>spinach side dish</a:t>
            </a:r>
            <a:r>
              <a:rPr i="1" lang="en-US" sz="1200">
                <a:solidFill>
                  <a:srgbClr val="000000"/>
                </a:solidFill>
                <a:latin typeface="Plus Jakarta Sans"/>
                <a:ea typeface="Plus Jakarta Sans"/>
                <a:cs typeface="Plus Jakarta Sans"/>
                <a:sym typeface="Plus Jakarta Sans"/>
              </a:rPr>
              <a:t>.</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SzPts val="1200"/>
              <a:buAutoNum type="arabicPeriod" startAt="7"/>
            </a:pPr>
            <a:r>
              <a:rPr b="1" lang="en-US" sz="1200">
                <a:solidFill>
                  <a:srgbClr val="000000"/>
                </a:solidFill>
                <a:latin typeface="Plus Jakarta Sans"/>
                <a:ea typeface="Plus Jakarta Sans"/>
                <a:cs typeface="Plus Jakarta Sans"/>
                <a:sym typeface="Plus Jakarta Sans"/>
              </a:rPr>
              <a:t>Not moving enough.</a:t>
            </a:r>
            <a:r>
              <a:rPr lang="en-US" sz="1200">
                <a:solidFill>
                  <a:srgbClr val="000000"/>
                </a:solidFill>
                <a:latin typeface="Plus Jakarta Sans"/>
                <a:ea typeface="Plus Jakarta Sans"/>
                <a:cs typeface="Plus Jakarta Sans"/>
                <a:sym typeface="Plus Jakarta Sans"/>
              </a:rPr>
              <a:t> Exercising helps you stay at a healthy weight and can lower your cholesterol and blood pressure. Aim for at least 150 minutes of moderate-intensity activity every week. Even if you can fit in only a few minutes at a time, it still makes a difference.</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SzPts val="1200"/>
              <a:buAutoNum type="arabicPeriod" startAt="7"/>
            </a:pPr>
            <a:r>
              <a:rPr b="1" lang="en-US" sz="1200">
                <a:solidFill>
                  <a:srgbClr val="000000"/>
                </a:solidFill>
                <a:latin typeface="Plus Jakarta Sans"/>
                <a:ea typeface="Plus Jakarta Sans"/>
                <a:cs typeface="Plus Jakarta Sans"/>
                <a:sym typeface="Plus Jakarta Sans"/>
              </a:rPr>
              <a:t>Smoking.</a:t>
            </a:r>
            <a:r>
              <a:rPr lang="en-US" sz="1200">
                <a:solidFill>
                  <a:srgbClr val="000000"/>
                </a:solidFill>
                <a:latin typeface="Plus Jakarta Sans"/>
                <a:ea typeface="Plus Jakarta Sans"/>
                <a:cs typeface="Plus Jakarta Sans"/>
                <a:sym typeface="Plus Jakarta Sans"/>
              </a:rPr>
              <a:t> Cigarette smoking can damage heart and blood vessels, which increases your risk for stroke. Nicotine also raises blood pressure. Go smoke-free and your stroke risk drops in as little as 5 years.</a:t>
            </a:r>
            <a:endParaRPr sz="1200">
              <a:solidFill>
                <a:srgbClr val="000000"/>
              </a:solidFill>
              <a:latin typeface="Plus Jakarta Sans"/>
              <a:ea typeface="Plus Jakarta Sans"/>
              <a:cs typeface="Plus Jakarta Sans"/>
              <a:sym typeface="Plus Jakarta Sans"/>
            </a:endParaRPr>
          </a:p>
          <a:p>
            <a:pPr indent="0" lvl="0" marL="45720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Smoking can have serious health consequences for people of all genders, ages, and races. If you’re ready to quit, know that you don’t have to go it alone. </a:t>
            </a:r>
            <a:r>
              <a:rPr i="1" lang="en-US" sz="1200" u="sng">
                <a:solidFill>
                  <a:schemeClr val="hlink"/>
                </a:solidFill>
                <a:latin typeface="Plus Jakarta Sans"/>
                <a:ea typeface="Plus Jakarta Sans"/>
                <a:cs typeface="Plus Jakarta Sans"/>
                <a:sym typeface="Plus Jakarta Sans"/>
                <a:hlinkClick r:id="rId4"/>
              </a:rPr>
              <a:t>Click here</a:t>
            </a:r>
            <a:r>
              <a:rPr i="1" lang="en-US" sz="1200">
                <a:solidFill>
                  <a:srgbClr val="000000"/>
                </a:solidFill>
                <a:latin typeface="Plus Jakarta Sans"/>
                <a:ea typeface="Plus Jakarta Sans"/>
                <a:cs typeface="Plus Jakarta Sans"/>
                <a:sym typeface="Plus Jakarta Sans"/>
              </a:rPr>
              <a:t> for tools to help kick the habit for good.</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SzPts val="1200"/>
              <a:buAutoNum type="arabicPeriod" startAt="7"/>
            </a:pPr>
            <a:r>
              <a:rPr b="1" lang="en-US" sz="1200">
                <a:solidFill>
                  <a:srgbClr val="000000"/>
                </a:solidFill>
                <a:latin typeface="Plus Jakarta Sans"/>
                <a:ea typeface="Plus Jakarta Sans"/>
                <a:cs typeface="Plus Jakarta Sans"/>
                <a:sym typeface="Plus Jakarta Sans"/>
              </a:rPr>
              <a:t>Drinking alcohol.</a:t>
            </a:r>
            <a:r>
              <a:rPr lang="en-US" sz="1200">
                <a:solidFill>
                  <a:srgbClr val="000000"/>
                </a:solidFill>
                <a:latin typeface="Plus Jakarta Sans"/>
                <a:ea typeface="Plus Jakarta Sans"/>
                <a:cs typeface="Plus Jakarta Sans"/>
                <a:sym typeface="Plus Jakarta Sans"/>
              </a:rPr>
              <a:t> Too many alcoholic beverages can raise your blood pressure. It’s important to limit your intake to just 1 drink per day for women or 2 for men.</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SzPts val="1200"/>
              <a:buAutoNum type="arabicPeriod" startAt="7"/>
            </a:pPr>
            <a:r>
              <a:rPr b="1" lang="en-US" sz="1200">
                <a:solidFill>
                  <a:srgbClr val="000000"/>
                </a:solidFill>
                <a:latin typeface="Plus Jakarta Sans"/>
                <a:ea typeface="Plus Jakarta Sans"/>
                <a:cs typeface="Plus Jakarta Sans"/>
                <a:sym typeface="Plus Jakarta Sans"/>
              </a:rPr>
              <a:t>Stress.</a:t>
            </a:r>
            <a:r>
              <a:rPr lang="en-US" sz="1200">
                <a:solidFill>
                  <a:srgbClr val="000000"/>
                </a:solidFill>
                <a:latin typeface="Plus Jakarta Sans"/>
                <a:ea typeface="Plus Jakarta Sans"/>
                <a:cs typeface="Plus Jakarta Sans"/>
                <a:sym typeface="Plus Jakarta Sans"/>
              </a:rPr>
              <a:t> Stress can contribute to high blood pressure. Try positive self-talk to help relax during a tense situation. For instance, don’t think, “I can’t do this.” Tell yourself, “I’ll do the best I can.”</a:t>
            </a:r>
            <a:br>
              <a:rPr lang="en-US" sz="1200">
                <a:solidFill>
                  <a:srgbClr val="000000"/>
                </a:solidFill>
                <a:latin typeface="Plus Jakarta Sans"/>
                <a:ea typeface="Plus Jakarta Sans"/>
                <a:cs typeface="Plus Jakarta Sans"/>
                <a:sym typeface="Plus Jakarta Sans"/>
              </a:rPr>
            </a:br>
            <a:endParaRPr sz="1200">
              <a:solidFill>
                <a:srgbClr val="70AD47"/>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This list can feel a little daunting—but know that you don’t have to tackle everything right away. Every positive change goes a long way in helping lower your risk for stroke.</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b="1"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p>
        </p:txBody>
      </p:sp>
      <p:grpSp>
        <p:nvGrpSpPr>
          <p:cNvPr id="913" name="Google Shape;913;p92"/>
          <p:cNvGrpSpPr/>
          <p:nvPr/>
        </p:nvGrpSpPr>
        <p:grpSpPr>
          <a:xfrm>
            <a:off x="10219200" y="2637025"/>
            <a:ext cx="681600" cy="681600"/>
            <a:chOff x="10294125" y="2443000"/>
            <a:chExt cx="681600" cy="681600"/>
          </a:xfrm>
        </p:grpSpPr>
        <p:sp>
          <p:nvSpPr>
            <p:cNvPr id="914" name="Google Shape;914;p92"/>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15" name="Google Shape;915;p92"/>
            <p:cNvPicPr preferRelativeResize="0"/>
            <p:nvPr/>
          </p:nvPicPr>
          <p:blipFill>
            <a:blip r:embed="rId5">
              <a:alphaModFix/>
            </a:blip>
            <a:stretch>
              <a:fillRect/>
            </a:stretch>
          </p:blipFill>
          <p:spPr>
            <a:xfrm>
              <a:off x="10401437" y="2562524"/>
              <a:ext cx="466975" cy="442550"/>
            </a:xfrm>
            <a:prstGeom prst="rect">
              <a:avLst/>
            </a:prstGeom>
            <a:noFill/>
            <a:ln>
              <a:noFill/>
            </a:ln>
          </p:spPr>
        </p:pic>
      </p:grpSp>
      <p:sp>
        <p:nvSpPr>
          <p:cNvPr id="916" name="Google Shape;916;p92"/>
          <p:cNvSpPr txBox="1"/>
          <p:nvPr/>
        </p:nvSpPr>
        <p:spPr>
          <a:xfrm>
            <a:off x="9566850" y="33529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1" name="Shape 921"/>
        <p:cNvGrpSpPr/>
        <p:nvPr/>
      </p:nvGrpSpPr>
      <p:grpSpPr>
        <a:xfrm>
          <a:off x="0" y="0"/>
          <a:ext cx="0" cy="0"/>
          <a:chOff x="0" y="0"/>
          <a:chExt cx="0" cy="0"/>
        </a:xfrm>
      </p:grpSpPr>
      <p:pic>
        <p:nvPicPr>
          <p:cNvPr id="922" name="Google Shape;922;p93"/>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923" name="Google Shape;923;p93"/>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4" name="Google Shape;924;p93"/>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5" name="Google Shape;925;p93"/>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Grab-and-go </a:t>
            </a:r>
            <a:br>
              <a:rPr lang="en-US"/>
            </a:br>
            <a:r>
              <a:rPr lang="en-US"/>
              <a:t>infographics </a:t>
            </a:r>
            <a:endParaRPr/>
          </a:p>
        </p:txBody>
      </p:sp>
      <p:sp>
        <p:nvSpPr>
          <p:cNvPr id="926" name="Google Shape;926;p93"/>
          <p:cNvSpPr txBox="1"/>
          <p:nvPr>
            <p:ph idx="3" type="body"/>
          </p:nvPr>
        </p:nvSpPr>
        <p:spPr>
          <a:xfrm>
            <a:off x="533400" y="1700775"/>
            <a:ext cx="511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927" name="Google Shape;927;p93"/>
          <p:cNvSpPr txBox="1"/>
          <p:nvPr>
            <p:ph idx="1" type="body"/>
          </p:nvPr>
        </p:nvSpPr>
        <p:spPr>
          <a:xfrm>
            <a:off x="533400" y="2614400"/>
            <a:ext cx="5733300" cy="23268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raises awareness about stroke symptoms and importance of early care.</a:t>
            </a:r>
            <a:endParaRPr b="0" sz="1500">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28" name="Google Shape;928;p93"/>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929" name="Google Shape;929;p93"/>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930" name="Google Shape;930;p93"/>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94"/>
          <p:cNvSpPr txBox="1"/>
          <p:nvPr>
            <p:ph idx="3" type="body"/>
          </p:nvPr>
        </p:nvSpPr>
        <p:spPr>
          <a:xfrm>
            <a:off x="533400" y="2687500"/>
            <a:ext cx="5757000" cy="31416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latin typeface="Plus Jakarta Sans"/>
                <a:ea typeface="Plus Jakarta Sans"/>
                <a:cs typeface="Plus Jakarta Sans"/>
                <a:sym typeface="Plus Jakarta Sans"/>
              </a:rPr>
              <a:t>Create a social story using the 8 infographic images provided with this Toolkit</a:t>
            </a:r>
            <a:endParaRPr b="1">
              <a:latin typeface="Plus Jakarta Sans"/>
              <a:ea typeface="Plus Jakarta Sans"/>
              <a:cs typeface="Plus Jakarta Sans"/>
              <a:sym typeface="Plus Jakarta Sans"/>
            </a:endParaRPr>
          </a:p>
          <a:p>
            <a:pPr indent="-317500" lvl="0" marL="457200" rtl="0" algn="l">
              <a:spcBef>
                <a:spcPts val="500"/>
              </a:spcBef>
              <a:spcAft>
                <a:spcPts val="0"/>
              </a:spcAft>
              <a:buClr>
                <a:schemeClr val="accent1"/>
              </a:buClr>
              <a:buSzPts val="1400"/>
              <a:buAutoNum type="arabicPeriod"/>
            </a:pPr>
            <a:r>
              <a:rPr lang="en-US"/>
              <a:t>Stoke 101</a:t>
            </a:r>
            <a:endParaRPr/>
          </a:p>
          <a:p>
            <a:pPr indent="-317500" lvl="0" marL="457200" rtl="0" algn="l">
              <a:spcBef>
                <a:spcPts val="0"/>
              </a:spcBef>
              <a:spcAft>
                <a:spcPts val="0"/>
              </a:spcAft>
              <a:buClr>
                <a:schemeClr val="accent1"/>
              </a:buClr>
              <a:buSzPts val="1400"/>
              <a:buAutoNum type="arabicPeriod"/>
            </a:pPr>
            <a:r>
              <a:rPr lang="en-US"/>
              <a:t>Quick Treatment</a:t>
            </a:r>
            <a:endParaRPr/>
          </a:p>
          <a:p>
            <a:pPr indent="-317500" lvl="0" marL="457200" rtl="0" algn="l">
              <a:spcBef>
                <a:spcPts val="0"/>
              </a:spcBef>
              <a:spcAft>
                <a:spcPts val="0"/>
              </a:spcAft>
              <a:buClr>
                <a:schemeClr val="accent1"/>
              </a:buClr>
              <a:buSzPts val="1400"/>
              <a:buAutoNum type="arabicPeriod"/>
            </a:pPr>
            <a:r>
              <a:rPr lang="en-US"/>
              <a:t>Balance</a:t>
            </a:r>
            <a:endParaRPr/>
          </a:p>
          <a:p>
            <a:pPr indent="-317500" lvl="0" marL="457200" rtl="0" algn="l">
              <a:spcBef>
                <a:spcPts val="0"/>
              </a:spcBef>
              <a:spcAft>
                <a:spcPts val="0"/>
              </a:spcAft>
              <a:buClr>
                <a:schemeClr val="accent1"/>
              </a:buClr>
              <a:buSzPts val="1400"/>
              <a:buAutoNum type="arabicPeriod"/>
            </a:pPr>
            <a:r>
              <a:rPr lang="en-US"/>
              <a:t>Eyes</a:t>
            </a:r>
            <a:endParaRPr/>
          </a:p>
          <a:p>
            <a:pPr indent="-317500" lvl="0" marL="457200" rtl="0" algn="l">
              <a:spcBef>
                <a:spcPts val="0"/>
              </a:spcBef>
              <a:spcAft>
                <a:spcPts val="0"/>
              </a:spcAft>
              <a:buClr>
                <a:schemeClr val="accent1"/>
              </a:buClr>
              <a:buSzPts val="1400"/>
              <a:buAutoNum type="arabicPeriod"/>
            </a:pPr>
            <a:r>
              <a:rPr lang="en-US"/>
              <a:t>Face</a:t>
            </a:r>
            <a:endParaRPr/>
          </a:p>
          <a:p>
            <a:pPr indent="-317500" lvl="0" marL="457200" rtl="0" algn="l">
              <a:spcBef>
                <a:spcPts val="0"/>
              </a:spcBef>
              <a:spcAft>
                <a:spcPts val="0"/>
              </a:spcAft>
              <a:buClr>
                <a:schemeClr val="accent1"/>
              </a:buClr>
              <a:buSzPts val="1400"/>
              <a:buAutoNum type="arabicPeriod"/>
            </a:pPr>
            <a:r>
              <a:rPr lang="en-US"/>
              <a:t>Arms </a:t>
            </a:r>
            <a:endParaRPr/>
          </a:p>
          <a:p>
            <a:pPr indent="-317500" lvl="0" marL="457200" rtl="0" algn="l">
              <a:spcBef>
                <a:spcPts val="0"/>
              </a:spcBef>
              <a:spcAft>
                <a:spcPts val="0"/>
              </a:spcAft>
              <a:buClr>
                <a:schemeClr val="accent1"/>
              </a:buClr>
              <a:buSzPts val="1400"/>
              <a:buAutoNum type="arabicPeriod"/>
            </a:pPr>
            <a:r>
              <a:rPr lang="en-US"/>
              <a:t>Speech</a:t>
            </a:r>
            <a:endParaRPr/>
          </a:p>
          <a:p>
            <a:pPr indent="-317500" lvl="0" marL="457200" rtl="0" algn="l">
              <a:spcBef>
                <a:spcPts val="0"/>
              </a:spcBef>
              <a:spcAft>
                <a:spcPts val="0"/>
              </a:spcAft>
              <a:buClr>
                <a:schemeClr val="accent1"/>
              </a:buClr>
              <a:buSzPts val="1400"/>
              <a:buAutoNum type="arabicPeriod"/>
            </a:pPr>
            <a:r>
              <a:rPr lang="en-US"/>
              <a:t>Time</a:t>
            </a:r>
            <a:endParaRPr/>
          </a:p>
        </p:txBody>
      </p:sp>
      <p:pic>
        <p:nvPicPr>
          <p:cNvPr id="937" name="Google Shape;937;p94"/>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38" name="Google Shape;938;p94"/>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Take your viewers through a learning journey to help them </a:t>
            </a:r>
            <a:r>
              <a:rPr lang="en-US">
                <a:solidFill>
                  <a:srgbClr val="4C4C4C"/>
                </a:solidFill>
                <a:latin typeface="Plus Jakarta Sans"/>
                <a:ea typeface="Plus Jakarta Sans"/>
                <a:cs typeface="Plus Jakarta Sans"/>
                <a:sym typeface="Plus Jakarta Sans"/>
              </a:rPr>
              <a:t>understand the signs and symptoms of a stroke and how to take quick action.</a:t>
            </a:r>
            <a:endParaRPr sz="1400">
              <a:latin typeface="Plus Jakarta Sans"/>
              <a:ea typeface="Plus Jakarta Sans"/>
              <a:cs typeface="Plus Jakarta Sans"/>
              <a:sym typeface="Plus Jakarta Sans"/>
            </a:endParaRPr>
          </a:p>
        </p:txBody>
      </p:sp>
      <p:sp>
        <p:nvSpPr>
          <p:cNvPr id="939" name="Google Shape;939;p94"/>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Stroke awareness</a:t>
            </a:r>
            <a:r>
              <a:rPr lang="en-US"/>
              <a:t>  </a:t>
            </a:r>
            <a:br>
              <a:rPr lang="en-US"/>
            </a:br>
            <a:r>
              <a:rPr lang="en-US"/>
              <a:t>infographics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4" name="Shape 944"/>
        <p:cNvGrpSpPr/>
        <p:nvPr/>
      </p:nvGrpSpPr>
      <p:grpSpPr>
        <a:xfrm>
          <a:off x="0" y="0"/>
          <a:ext cx="0" cy="0"/>
          <a:chOff x="0" y="0"/>
          <a:chExt cx="0" cy="0"/>
        </a:xfrm>
      </p:grpSpPr>
      <p:pic>
        <p:nvPicPr>
          <p:cNvPr id="945" name="Google Shape;945;p95"/>
          <p:cNvPicPr preferRelativeResize="0"/>
          <p:nvPr>
            <p:ph idx="2" type="pic"/>
          </p:nvPr>
        </p:nvPicPr>
        <p:blipFill rotWithShape="1">
          <a:blip r:embed="rId3">
            <a:alphaModFix/>
          </a:blip>
          <a:srcRect b="0" l="18245" r="18245" t="0"/>
          <a:stretch/>
        </p:blipFill>
        <p:spPr>
          <a:xfrm flipH="1">
            <a:off x="6458875" y="416100"/>
            <a:ext cx="5733300" cy="6025800"/>
          </a:xfrm>
          <a:prstGeom prst="flowChartDelay">
            <a:avLst/>
          </a:prstGeom>
        </p:spPr>
      </p:pic>
      <p:sp>
        <p:nvSpPr>
          <p:cNvPr id="946" name="Google Shape;946;p9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47" name="Google Shape;947;p95"/>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48" name="Google Shape;948;p95"/>
          <p:cNvSpPr txBox="1"/>
          <p:nvPr>
            <p:ph idx="3" type="body"/>
          </p:nvPr>
        </p:nvSpPr>
        <p:spPr>
          <a:xfrm>
            <a:off x="723900" y="1700775"/>
            <a:ext cx="604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 </a:t>
            </a:r>
            <a:r>
              <a:rPr b="1" lang="en-US" sz="1210">
                <a:solidFill>
                  <a:srgbClr val="4C4C4C"/>
                </a:solidFill>
                <a:latin typeface="Plus Jakarta Sans"/>
                <a:ea typeface="Plus Jakarta Sans"/>
                <a:cs typeface="Plus Jakarta Sans"/>
                <a:sym typeface="Plus Jakarta Sans"/>
              </a:rPr>
              <a:t>contains answers to common questions that people have about stroke-related health topics, preventive health, and self-care. </a:t>
            </a:r>
            <a:endParaRPr b="1" sz="1395">
              <a:latin typeface="Plus Jakarta Sans"/>
              <a:ea typeface="Plus Jakarta Sans"/>
              <a:cs typeface="Plus Jakarta Sans"/>
              <a:sym typeface="Plus Jakarta Sans"/>
            </a:endParaRPr>
          </a:p>
        </p:txBody>
      </p:sp>
      <p:sp>
        <p:nvSpPr>
          <p:cNvPr id="949" name="Google Shape;949;p95"/>
          <p:cNvSpPr txBox="1"/>
          <p:nvPr>
            <p:ph idx="1" type="body"/>
          </p:nvPr>
        </p:nvSpPr>
        <p:spPr>
          <a:xfrm>
            <a:off x="723900" y="2484975"/>
            <a:ext cx="5115900" cy="2807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 and newsletters, recipes, </a:t>
            </a:r>
            <a:br>
              <a:rPr b="0" lang="en-US" sz="1200">
                <a:solidFill>
                  <a:srgbClr val="4C4C4C"/>
                </a:solidFill>
                <a:latin typeface="Plus Jakarta Sans"/>
                <a:ea typeface="Plus Jakarta Sans"/>
                <a:cs typeface="Plus Jakarta Sans"/>
                <a:sym typeface="Plus Jakarta Sans"/>
              </a:rPr>
            </a:br>
            <a:r>
              <a:rPr b="0" lang="en-US" sz="1200">
                <a:solidFill>
                  <a:srgbClr val="4C4C4C"/>
                </a:solidFill>
                <a:latin typeface="Plus Jakarta Sans"/>
                <a:ea typeface="Plus Jakarta Sans"/>
                <a:cs typeface="Plus Jakarta Sans"/>
                <a:sym typeface="Plus Jakarta Sans"/>
              </a:rPr>
              <a:t>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highlight>
                  <a:srgbClr val="FFFFFF"/>
                </a:highlight>
                <a:latin typeface="Plus Jakarta Sans"/>
                <a:ea typeface="Plus Jakarta Sans"/>
                <a:cs typeface="Plus Jakarta Sans"/>
                <a:sym typeface="Plus Jakarta Sans"/>
                <a:hlinkClick r:id="rId4">
                  <a:extLst>
                    <a:ext uri="{A12FA001-AC4F-418D-AE19-62706E023703}">
                      <ahyp:hlinkClr val="tx"/>
                    </a:ext>
                  </a:extLst>
                </a:hlinkClick>
              </a:rPr>
              <a:t>Stroke Quiz</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highlight>
                  <a:srgbClr val="FFFFFF"/>
                </a:highlight>
                <a:latin typeface="Plus Jakarta Sans"/>
                <a:ea typeface="Plus Jakarta Sans"/>
                <a:cs typeface="Plus Jakarta Sans"/>
                <a:sym typeface="Plus Jakarta Sans"/>
                <a:hlinkClick r:id="rId5">
                  <a:extLst>
                    <a:ext uri="{A12FA001-AC4F-418D-AE19-62706E023703}">
                      <ahyp:hlinkClr val="tx"/>
                    </a:ext>
                  </a:extLst>
                </a:hlinkClick>
              </a:rPr>
              <a:t>Transient Ischemic Attack</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7 Steps to Better Blood Pressure Control</a:t>
            </a:r>
            <a:endParaRPr b="0" sz="1200">
              <a:solidFill>
                <a:schemeClr val="accent3"/>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950" name="Google Shape;950;p95"/>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96"/>
          <p:cNvSpPr txBox="1"/>
          <p:nvPr>
            <p:ph idx="1" type="body"/>
          </p:nvPr>
        </p:nvSpPr>
        <p:spPr>
          <a:xfrm>
            <a:off x="740825" y="2385825"/>
            <a:ext cx="4087800" cy="4648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admin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57" name="Google Shape;957;p96"/>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58" name="Google Shape;958;p9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59" name="Google Shape;959;p96"/>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60" name="Google Shape;960;p96"/>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5" name="Shape 965"/>
        <p:cNvGrpSpPr/>
        <p:nvPr/>
      </p:nvGrpSpPr>
      <p:grpSpPr>
        <a:xfrm>
          <a:off x="0" y="0"/>
          <a:ext cx="0" cy="0"/>
          <a:chOff x="0" y="0"/>
          <a:chExt cx="0" cy="0"/>
        </a:xfrm>
      </p:grpSpPr>
      <p:sp>
        <p:nvSpPr>
          <p:cNvPr id="966" name="Google Shape;966;p97"/>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67" name="Google Shape;967;p97"/>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pic>
        <p:nvPicPr>
          <p:cNvPr id="968" name="Google Shape;968;p97"/>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969" name="Google Shape;969;p97"/>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970" name="Google Shape;970;p97"/>
          <p:cNvGrpSpPr/>
          <p:nvPr/>
        </p:nvGrpSpPr>
        <p:grpSpPr>
          <a:xfrm>
            <a:off x="2657375" y="3637800"/>
            <a:ext cx="681600" cy="681600"/>
            <a:chOff x="10294125" y="1691525"/>
            <a:chExt cx="681600" cy="681600"/>
          </a:xfrm>
        </p:grpSpPr>
        <p:sp>
          <p:nvSpPr>
            <p:cNvPr id="971" name="Google Shape;971;p9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72" name="Google Shape;972;p97"/>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98"/>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79" name="Google Shape;979;p98"/>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980" name="Google Shape;980;p98"/>
          <p:cNvGraphicFramePr/>
          <p:nvPr/>
        </p:nvGraphicFramePr>
        <p:xfrm>
          <a:off x="328063" y="1805100"/>
          <a:ext cx="3000000" cy="3000000"/>
        </p:xfrm>
        <a:graphic>
          <a:graphicData uri="http://schemas.openxmlformats.org/drawingml/2006/table">
            <a:tbl>
              <a:tblPr>
                <a:noFill/>
                <a:tableStyleId>{1CB0E7AB-509B-429A-829A-DF329884806B}</a:tableStyleId>
              </a:tblPr>
              <a:tblGrid>
                <a:gridCol w="1926825"/>
                <a:gridCol w="2609125"/>
                <a:gridCol w="7045275"/>
              </a:tblGrid>
              <a:tr h="371125">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Topic </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498875">
                <a:tc rowSpan="8">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Understanding </a:t>
                      </a:r>
                      <a:br>
                        <a:rPr b="1" lang="en-US">
                          <a:solidFill>
                            <a:schemeClr val="lt2"/>
                          </a:solidFill>
                          <a:latin typeface="Plus Jakarta Sans"/>
                          <a:ea typeface="Plus Jakarta Sans"/>
                          <a:cs typeface="Plus Jakarta Sans"/>
                          <a:sym typeface="Plus Jakarta Sans"/>
                        </a:rPr>
                      </a:br>
                      <a:r>
                        <a:rPr b="1" lang="en-US">
                          <a:solidFill>
                            <a:schemeClr val="lt2"/>
                          </a:solidFill>
                          <a:latin typeface="Plus Jakarta Sans"/>
                          <a:ea typeface="Plus Jakarta Sans"/>
                          <a:cs typeface="Plus Jakarta Sans"/>
                          <a:sym typeface="Plus Jakarta Sans"/>
                        </a:rPr>
                        <a:t>Stroke</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Stroke</a:t>
                      </a:r>
                      <a:endParaRPr sz="1100">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https://healthhub.crestnerhealth.com/brain-health/types/stroke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https://healthhub.crestnerhealth.com/brain-health/types/stroke?language_content_entity=es</a:t>
                      </a:r>
                      <a:r>
                        <a:rPr lang="en-US" sz="1100">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498875">
                <a:tc vMerge="1"/>
                <a:tc vMerge="1"/>
                <a:tc vMerge="1"/>
              </a:tr>
              <a:tr h="498875">
                <a:tc vMerge="1"/>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What Is a Transient Ischemic Attack?</a:t>
                      </a:r>
                      <a:endParaRPr sz="1100">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https://healthhub.crestnerhealth.com/brain-health/types/what-transient-ischemic-attack</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498875">
                <a:tc vMerge="1"/>
                <a:tc vMerge="1"/>
                <a:tc vMerge="1"/>
              </a:tr>
              <a:tr h="498875">
                <a:tc vMerge="1"/>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Tests to Diagnose a Stroke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https://healthhub.crestnerhealth.com/brain-health/diagnosis/tests-diagnose-stroke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https://healthhub.crestnerhealth.com/brain-health/diagnosis/tests-diagnose-stroke?language_content_entity=es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498875">
                <a:tc vMerge="1"/>
                <a:tc vMerge="1"/>
                <a:tc vMerge="1"/>
              </a:tr>
              <a:tr h="498875">
                <a:tc vMerge="1"/>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Types of Stroke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https://healthhub.crestnerhealth.com/brain-health/types/types-stroke</a:t>
                      </a:r>
                      <a:r>
                        <a:rPr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https://healthhub.crestnerhealth.com/brain-health/types/types-stroke?language_content_entity=es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498875">
                <a:tc vMerge="1"/>
                <a:tc vMerge="1"/>
                <a:tc vMerge="1"/>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5" name="Shape 985"/>
        <p:cNvGrpSpPr/>
        <p:nvPr/>
      </p:nvGrpSpPr>
      <p:grpSpPr>
        <a:xfrm>
          <a:off x="0" y="0"/>
          <a:ext cx="0" cy="0"/>
          <a:chOff x="0" y="0"/>
          <a:chExt cx="0" cy="0"/>
        </a:xfrm>
      </p:grpSpPr>
      <p:graphicFrame>
        <p:nvGraphicFramePr>
          <p:cNvPr id="986" name="Google Shape;986;p99"/>
          <p:cNvGraphicFramePr/>
          <p:nvPr/>
        </p:nvGraphicFramePr>
        <p:xfrm>
          <a:off x="393438" y="1805100"/>
          <a:ext cx="3000000" cy="3000000"/>
        </p:xfrm>
        <a:graphic>
          <a:graphicData uri="http://schemas.openxmlformats.org/drawingml/2006/table">
            <a:tbl>
              <a:tblPr>
                <a:noFill/>
                <a:tableStyleId>{1CB0E7AB-509B-429A-829A-DF329884806B}</a:tableStyleId>
              </a:tblPr>
              <a:tblGrid>
                <a:gridCol w="1733725"/>
                <a:gridCol w="2509100"/>
                <a:gridCol w="7297600"/>
              </a:tblGrid>
              <a:tr h="439850">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Topic </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b="1"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591300">
                <a:tc rowSpan="3">
                  <a:txBody>
                    <a:bodyPr/>
                    <a:lstStyle/>
                    <a:p>
                      <a:pPr indent="0" lvl="0" marL="0" marR="0" rtl="0" algn="ctr">
                        <a:lnSpc>
                          <a:spcPct val="100000"/>
                        </a:lnSpc>
                        <a:spcBef>
                          <a:spcPts val="0"/>
                        </a:spcBef>
                        <a:spcAft>
                          <a:spcPts val="0"/>
                        </a:spcAft>
                        <a:buNone/>
                      </a:pPr>
                      <a:r>
                        <a:rPr b="1" lang="en-US">
                          <a:solidFill>
                            <a:schemeClr val="lt2"/>
                          </a:solidFill>
                          <a:latin typeface="Plus Jakarta Sans"/>
                          <a:ea typeface="Plus Jakarta Sans"/>
                          <a:cs typeface="Plus Jakarta Sans"/>
                          <a:sym typeface="Plus Jakarta Sans"/>
                        </a:rPr>
                        <a:t>Know the risk factors</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Smoking and Heart Disease</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100">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https://healthhub.crestnerhealth.com/heart-health/prevention/smoking-and-heart-disease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https://healthhub.crestnerhealth.com/heart-health/prevention/smoking-and-heart-disease?language_content_entity=es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91300">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Watching Your Weight</a:t>
                      </a:r>
                      <a:endParaRPr sz="1100">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https://healthhub.crestnerhealth.com/wellness/healthy-living/watching-your-weight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https://healthhub.crestnerhealth.com/wellness/healthy-living/watching-your-weight?language_content_entity=es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353175">
                <a:tc vMerge="1"/>
                <a:tc vMerge="1"/>
                <a:tc vMerge="1"/>
              </a:tr>
              <a:tr h="591300">
                <a:tc rowSpan="5">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Tips for prevention</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Atrial Fibrillation and Stroke Prevention</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https://healthhub.crestnerhealth.com/heart-health/related-conditions/atrial-fibrillation-and-stroke-prevention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100000">
                <a:tc vMerge="1"/>
                <a:tc vMerge="1"/>
                <a:tc vMerge="1"/>
              </a:tr>
              <a:tr h="5913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What You Can Do to Prevent Atherosclerosis</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https://healthhub.crestnerhealth.com/heart-health/types/what-you-can-do-prevent-atherosclerosis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5913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7 Steps to Better Blood Pressure Control</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https://healthhub.crestnerhealth.com/wellness/healthy-living/7-steps-better-blood-pressure-control</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5913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Quit-Smoking Tools: Help for Kicking Your Habit</a:t>
                      </a:r>
                      <a:endParaRPr sz="1100">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https://healthhub.crestnerhealth.com/lung-health/treatment/quit-smoking-tools-help-kicking-your-habit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74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bl>
          </a:graphicData>
        </a:graphic>
      </p:graphicFrame>
      <p:sp>
        <p:nvSpPr>
          <p:cNvPr id="987" name="Google Shape;987;p99"/>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88" name="Google Shape;988;p99"/>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778" name="Google Shape;778;p82"/>
          <p:cNvSpPr txBox="1"/>
          <p:nvPr>
            <p:ph type="title"/>
          </p:nvPr>
        </p:nvSpPr>
        <p:spPr>
          <a:xfrm>
            <a:off x="744725" y="-10275"/>
            <a:ext cx="10494000" cy="11994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Clr>
                <a:schemeClr val="dk2"/>
              </a:buClr>
              <a:buSzPts val="3800"/>
              <a:buFont typeface="Century Gothic"/>
              <a:buNone/>
            </a:pPr>
            <a:r>
              <a:rPr lang="en-US"/>
              <a:t>Marketing Toolkit overview</a:t>
            </a:r>
            <a:endParaRPr/>
          </a:p>
        </p:txBody>
      </p:sp>
      <p:sp>
        <p:nvSpPr>
          <p:cNvPr id="779" name="Google Shape;779;p82"/>
          <p:cNvSpPr txBox="1"/>
          <p:nvPr>
            <p:ph idx="1" type="body"/>
          </p:nvPr>
        </p:nvSpPr>
        <p:spPr>
          <a:xfrm>
            <a:off x="820925" y="2249100"/>
            <a:ext cx="5754900" cy="4260600"/>
          </a:xfrm>
          <a:prstGeom prst="rect">
            <a:avLst/>
          </a:prstGeom>
          <a:noFill/>
          <a:ln>
            <a:noFill/>
          </a:ln>
        </p:spPr>
        <p:txBody>
          <a:bodyPr anchorCtr="0" anchor="t" bIns="45700" lIns="0" spcFirstLastPara="1" rIns="91425" wrap="square" tIns="45700">
            <a:noAutofit/>
          </a:bodyPr>
          <a:lstStyle/>
          <a:p>
            <a:pPr indent="0" lvl="0" marL="0" marR="0" rtl="0" algn="l">
              <a:lnSpc>
                <a:spcPct val="150000"/>
              </a:lnSpc>
              <a:spcBef>
                <a:spcPts val="0"/>
              </a:spcBef>
              <a:spcAft>
                <a:spcPts val="0"/>
              </a:spcAft>
              <a:buNone/>
            </a:pPr>
            <a:r>
              <a:rPr lang="en-US" sz="1600">
                <a:solidFill>
                  <a:schemeClr val="dk1"/>
                </a:solidFill>
                <a:latin typeface="Plus Jakarta Sans Medium"/>
                <a:ea typeface="Plus Jakarta Sans Medium"/>
                <a:cs typeface="Plus Jakarta Sans Medium"/>
                <a:sym typeface="Plus Jakarta Sans Medium"/>
              </a:rPr>
              <a:t>This Toolkit includes:</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Social media posts that are ready for your campaign</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A customizable blog post</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Infographics that build understanding using engaging and entertaining visuals </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Highlighted HealthHub articles, quizzes, risk assessments, and other resources to engage and nurture people as they explore topics that are important to their health</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Videos and Spanish language resources are promoted in this Toolkit</a:t>
            </a:r>
            <a:endParaRPr sz="1600">
              <a:solidFill>
                <a:schemeClr val="dk1"/>
              </a:solidFill>
              <a:latin typeface="Plus Jakarta Sans Medium"/>
              <a:ea typeface="Plus Jakarta Sans Medium"/>
              <a:cs typeface="Plus Jakarta Sans Medium"/>
              <a:sym typeface="Plus Jakarta Sans Medium"/>
            </a:endParaRPr>
          </a:p>
          <a:p>
            <a:pPr indent="-336550" lvl="0" marL="457200" rtl="0" algn="l">
              <a:lnSpc>
                <a:spcPct val="115000"/>
              </a:lnSpc>
              <a:spcBef>
                <a:spcPts val="600"/>
              </a:spcBef>
              <a:spcAft>
                <a:spcPts val="600"/>
              </a:spcAft>
              <a:buClr>
                <a:schemeClr val="accent1"/>
              </a:buClr>
              <a:buSzPts val="1700"/>
              <a:buFont typeface="Plus Jakarta Sans"/>
              <a:buChar char="•"/>
            </a:pPr>
            <a:r>
              <a:rPr lang="en-US" sz="1600">
                <a:solidFill>
                  <a:schemeClr val="dk1"/>
                </a:solidFill>
                <a:latin typeface="Plus Jakarta Sans Medium"/>
                <a:ea typeface="Plus Jakarta Sans Medium"/>
                <a:cs typeface="Plus Jakarta Sans Medium"/>
                <a:sym typeface="Plus Jakarta Sans Medium"/>
              </a:rPr>
              <a:t>A  Toolkit calendar</a:t>
            </a:r>
            <a:endParaRPr b="0" i="0" sz="1400" u="none" cap="none" strike="noStrike">
              <a:solidFill>
                <a:srgbClr val="5E5E5E"/>
              </a:solidFill>
              <a:latin typeface="Plus Jakarta Sans Medium"/>
              <a:ea typeface="Plus Jakarta Sans Medium"/>
              <a:cs typeface="Plus Jakarta Sans Medium"/>
              <a:sym typeface="Plus Jakarta Sans Medium"/>
            </a:endParaRPr>
          </a:p>
        </p:txBody>
      </p:sp>
      <p:sp>
        <p:nvSpPr>
          <p:cNvPr id="780" name="Google Shape;780;p82"/>
          <p:cNvSpPr txBox="1"/>
          <p:nvPr>
            <p:ph idx="2" type="body"/>
          </p:nvPr>
        </p:nvSpPr>
        <p:spPr>
          <a:xfrm>
            <a:off x="744721" y="1333900"/>
            <a:ext cx="7061100" cy="621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None/>
            </a:pPr>
            <a:r>
              <a:rPr lang="en-US" sz="1600">
                <a:solidFill>
                  <a:schemeClr val="dk1"/>
                </a:solidFill>
                <a:latin typeface="Plus Jakarta Sans Medium"/>
                <a:ea typeface="Plus Jakarta Sans Medium"/>
                <a:cs typeface="Plus Jakarta Sans Medium"/>
                <a:sym typeface="Plus Jakarta Sans Medium"/>
              </a:rPr>
              <a:t>W</a:t>
            </a:r>
            <a:r>
              <a:rPr lang="en-US" sz="1600">
                <a:solidFill>
                  <a:schemeClr val="dk1"/>
                </a:solidFill>
                <a:latin typeface="Plus Jakarta Sans Medium"/>
                <a:ea typeface="Plus Jakarta Sans Medium"/>
                <a:cs typeface="Plus Jakarta Sans Medium"/>
                <a:sym typeface="Plus Jakarta Sans Medium"/>
              </a:rPr>
              <a:t>e provide a rich set of resources to promote stroke health awareness, preventive care, and treatment options.</a:t>
            </a:r>
            <a:endParaRPr b="1" i="0" sz="1800" u="none" cap="none" strike="noStrike">
              <a:solidFill>
                <a:schemeClr val="dk1"/>
              </a:solidFill>
              <a:latin typeface="Plus Jakarta Sans"/>
              <a:ea typeface="Plus Jakarta Sans"/>
              <a:cs typeface="Plus Jakarta Sans"/>
              <a:sym typeface="Plus Jakarta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3" name="Shape 993"/>
        <p:cNvGrpSpPr/>
        <p:nvPr/>
      </p:nvGrpSpPr>
      <p:grpSpPr>
        <a:xfrm>
          <a:off x="0" y="0"/>
          <a:ext cx="0" cy="0"/>
          <a:chOff x="0" y="0"/>
          <a:chExt cx="0" cy="0"/>
        </a:xfrm>
      </p:grpSpPr>
      <p:graphicFrame>
        <p:nvGraphicFramePr>
          <p:cNvPr id="994" name="Google Shape;994;p100"/>
          <p:cNvGraphicFramePr/>
          <p:nvPr/>
        </p:nvGraphicFramePr>
        <p:xfrm>
          <a:off x="741363" y="1738200"/>
          <a:ext cx="3000000" cy="3000000"/>
        </p:xfrm>
        <a:graphic>
          <a:graphicData uri="http://schemas.openxmlformats.org/drawingml/2006/table">
            <a:tbl>
              <a:tblPr>
                <a:noFill/>
                <a:tableStyleId>{1CB0E7AB-509B-429A-829A-DF329884806B}</a:tableStyleId>
              </a:tblPr>
              <a:tblGrid>
                <a:gridCol w="1677375"/>
                <a:gridCol w="2205375"/>
                <a:gridCol w="6884250"/>
              </a:tblGrid>
              <a:tr h="381550">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Topic </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r>
              <a:tr h="416025">
                <a:tc rowSpan="4">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After a Stroke</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Rehabilitation for Stroke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https://healthhub.crestnerhealth.com/brain-health/recovery/rehabilitation-stroke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https://healthhub.crestnerhealth.com/brain-health/recovery/rehabilitation-stroke?language_content_entity=es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589300">
                <a:tc vMerge="1"/>
                <a:tc vMerge="1"/>
                <a:tc vMerge="1"/>
              </a:tr>
              <a:tr h="100535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Effects of Stroke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https://healthhub.crestnerhealth.com/brain-health/symptoms/effects-stroke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https://healthhub.crestnerhealth.com/brain-health/symptoms/effects-stroke?language_content_entity=es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100535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Arm Care After a Stroke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https://healthhub.crestnerhealth.com/brain-health/management/arm-care-after-stroke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https://healthhub.crestnerhealth.com/brain-health/management/arm-care-after-stroke?language_content_entity=es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416025">
                <a:tc rowSpan="3">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Care team</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Health Newcomer: The Patient Advocate</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rowSpan="2">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https://healthhub.crestnerhealth.com/wellness/understanding-healthcare/health-newcomer-patient-advocate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563025">
                <a:tc vMerge="1"/>
                <a:tc vMerge="1"/>
                <a:tc vMerge="1"/>
              </a:tr>
              <a:tr h="56302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Neurology</a:t>
                      </a:r>
                      <a:endParaRPr sz="1100">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https://healthhub.crestnerhealth.com/brain-health/definition/neurology</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bl>
          </a:graphicData>
        </a:graphic>
      </p:graphicFrame>
      <p:sp>
        <p:nvSpPr>
          <p:cNvPr id="995" name="Google Shape;995;p100"/>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96" name="Google Shape;996;p100"/>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1" name="Shape 1001"/>
        <p:cNvGrpSpPr/>
        <p:nvPr/>
      </p:nvGrpSpPr>
      <p:grpSpPr>
        <a:xfrm>
          <a:off x="0" y="0"/>
          <a:ext cx="0" cy="0"/>
          <a:chOff x="0" y="0"/>
          <a:chExt cx="0" cy="0"/>
        </a:xfrm>
      </p:grpSpPr>
      <p:graphicFrame>
        <p:nvGraphicFramePr>
          <p:cNvPr id="1002" name="Google Shape;1002;p101"/>
          <p:cNvGraphicFramePr/>
          <p:nvPr/>
        </p:nvGraphicFramePr>
        <p:xfrm>
          <a:off x="462563" y="1805100"/>
          <a:ext cx="3000000" cy="3000000"/>
        </p:xfrm>
        <a:graphic>
          <a:graphicData uri="http://schemas.openxmlformats.org/drawingml/2006/table">
            <a:tbl>
              <a:tblPr>
                <a:noFill/>
                <a:tableStyleId>{1CB0E7AB-509B-429A-829A-DF329884806B}</a:tableStyleId>
              </a:tblPr>
              <a:tblGrid>
                <a:gridCol w="1774650"/>
                <a:gridCol w="1980150"/>
                <a:gridCol w="7636700"/>
              </a:tblGrid>
              <a:tr h="378450">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Topic </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accent3"/>
                    </a:solidFill>
                  </a:tcPr>
                </a:tc>
              </a:tr>
              <a:tr h="517025">
                <a:tc rowSpan="5">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Videos</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Transient Ischemic Attack</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https://healthhub.crestnerhealth.com/transient-ischemic-attack-0</a:t>
                      </a:r>
                      <a:r>
                        <a:rPr lang="en-US" sz="1100" u="sng">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438625">
                <a:tc vMerge="1"/>
                <a:tc vMerge="1"/>
                <a:tc vMerge="1"/>
              </a:tr>
              <a:tr h="8307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Carotid Artery Disease</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https://healthhub.crestnerhealth.com/carotid-artery-disease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100">
                          <a:solidFill>
                            <a:schemeClr val="accent3"/>
                          </a:solidFill>
                          <a:latin typeface="Plus Jakarta Sans"/>
                          <a:ea typeface="Plus Jakarta Sans"/>
                          <a:cs typeface="Plus Jakarta Sans"/>
                          <a:sym typeface="Plus Jakarta Sans"/>
                        </a:rPr>
                        <a:t> </a:t>
                      </a: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https://healthhub.crestnerhealth.com/carotid-artery-disease?language_content_entity=es</a:t>
                      </a:r>
                      <a:r>
                        <a:rPr lang="en-US" sz="1100">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517025">
                <a:tc vMerge="1"/>
                <a:tc rowSpan="2">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Atrial Fibrillation</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rowSpan="2">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https://healthhub.crestnerhealth.com/heart-health/types/atrial-fibrillation-0</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https://healthhub.crestnerhealth.com/heart-health/types/atrial-fibrillation-0?language_content_entity=es</a:t>
                      </a:r>
                      <a:r>
                        <a:rPr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r h="485200">
                <a:tc vMerge="1"/>
                <a:tc vMerge="1"/>
                <a:tc vMerge="1"/>
              </a:tr>
              <a:tr h="473575">
                <a:tc rowSpan="2">
                  <a:txBody>
                    <a:bodyPr/>
                    <a:lstStyle/>
                    <a:p>
                      <a:pPr indent="0" lvl="0" marL="0" rtl="0" algn="ctr">
                        <a:spcBef>
                          <a:spcPts val="0"/>
                        </a:spcBef>
                        <a:spcAft>
                          <a:spcPts val="0"/>
                        </a:spcAft>
                        <a:buNone/>
                      </a:pPr>
                      <a:r>
                        <a:rPr b="1" lang="en-US">
                          <a:solidFill>
                            <a:schemeClr val="lt2"/>
                          </a:solidFill>
                          <a:latin typeface="Plus Jakarta Sans"/>
                          <a:ea typeface="Plus Jakarta Sans"/>
                          <a:cs typeface="Plus Jakarta Sans"/>
                          <a:sym typeface="Plus Jakarta Sans"/>
                        </a:rPr>
                        <a:t>Quizzes</a:t>
                      </a:r>
                      <a:endParaRPr b="1">
                        <a:solidFill>
                          <a:schemeClr val="lt2"/>
                        </a:solidFill>
                        <a:latin typeface="Plus Jakarta Sans"/>
                        <a:ea typeface="Plus Jakarta Sans"/>
                        <a:cs typeface="Plus Jakarta Sans"/>
                        <a:sym typeface="Plus Jakarta Sans"/>
                      </a:endParaRPr>
                    </a:p>
                  </a:txBody>
                  <a:tcPr marT="18275" marB="18275" marR="27425" marL="45700" anchor="ctr">
                    <a:lnL cap="flat" cmpd="sng" w="95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Stroke Quiz</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https://healthhub.crestnerhealth.com/brain-health/definition/stroke-quiz</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2"/>
                    </a:solidFill>
                  </a:tcPr>
                </a:tc>
              </a:tr>
              <a:tr h="8307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Take the Cholesterol Quiz</a:t>
                      </a:r>
                      <a:endParaRPr sz="1100">
                        <a:latin typeface="Plus Jakarta Sans"/>
                        <a:ea typeface="Plus Jakarta Sans"/>
                        <a:cs typeface="Plus Jakarta Sans"/>
                        <a:sym typeface="Plus Jakarta Sans"/>
                      </a:endParaRPr>
                    </a:p>
                  </a:txBody>
                  <a:tcPr marT="19050" marB="19050" marR="109725"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c>
                  <a:txBody>
                    <a:bodyPr/>
                    <a:lstStyle/>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https://healthhub.crestnerhealth.com/wellness/nutrition/cholesterol-quiz</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https://healthhub.crestnerhealth.com/wellness/nutrition/cholesterol-quiz?language_content_entity=es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9050" marB="19050" marR="0" marL="109725" anchor="ctr">
                    <a:lnL cap="flat" cmpd="sng" w="7625">
                      <a:solidFill>
                        <a:schemeClr val="lt2"/>
                      </a:solidFill>
                      <a:prstDash val="solid"/>
                      <a:round/>
                      <a:headEnd len="sm" w="sm" type="none"/>
                      <a:tailEnd len="sm" w="sm" type="none"/>
                    </a:lnL>
                    <a:lnR cap="flat" cmpd="sng" w="7625">
                      <a:solidFill>
                        <a:schemeClr val="lt2"/>
                      </a:solidFill>
                      <a:prstDash val="solid"/>
                      <a:round/>
                      <a:headEnd len="sm" w="sm" type="none"/>
                      <a:tailEnd len="sm" w="sm" type="none"/>
                    </a:lnR>
                    <a:lnT cap="flat" cmpd="sng" w="7625">
                      <a:solidFill>
                        <a:schemeClr val="lt2"/>
                      </a:solidFill>
                      <a:prstDash val="solid"/>
                      <a:round/>
                      <a:headEnd len="sm" w="sm" type="none"/>
                      <a:tailEnd len="sm" w="sm" type="none"/>
                    </a:lnT>
                    <a:lnB cap="flat" cmpd="sng" w="7625">
                      <a:solidFill>
                        <a:schemeClr val="lt2"/>
                      </a:solidFill>
                      <a:prstDash val="solid"/>
                      <a:round/>
                      <a:headEnd len="sm" w="sm" type="none"/>
                      <a:tailEnd len="sm" w="sm" type="none"/>
                    </a:lnB>
                    <a:solidFill>
                      <a:schemeClr val="lt1"/>
                    </a:solidFill>
                  </a:tcPr>
                </a:tc>
              </a:tr>
            </a:tbl>
          </a:graphicData>
        </a:graphic>
      </p:graphicFrame>
      <p:sp>
        <p:nvSpPr>
          <p:cNvPr id="1003" name="Google Shape;1003;p101"/>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004" name="Google Shape;1004;p101"/>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9" name="Shape 1009"/>
        <p:cNvGrpSpPr/>
        <p:nvPr/>
      </p:nvGrpSpPr>
      <p:grpSpPr>
        <a:xfrm>
          <a:off x="0" y="0"/>
          <a:ext cx="0" cy="0"/>
          <a:chOff x="0" y="0"/>
          <a:chExt cx="0" cy="0"/>
        </a:xfrm>
      </p:grpSpPr>
      <p:sp>
        <p:nvSpPr>
          <p:cNvPr id="1010" name="Google Shape;1010;p102"/>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011" name="Google Shape;1011;p102"/>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012" name="Google Shape;1012;p102"/>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013" name="Google Shape;1013;p102"/>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014" name="Google Shape;1014;p102"/>
          <p:cNvGrpSpPr/>
          <p:nvPr/>
        </p:nvGrpSpPr>
        <p:grpSpPr>
          <a:xfrm>
            <a:off x="9321051" y="1558750"/>
            <a:ext cx="612622" cy="612000"/>
            <a:chOff x="10134200" y="974025"/>
            <a:chExt cx="681600" cy="612000"/>
          </a:xfrm>
        </p:grpSpPr>
        <p:sp>
          <p:nvSpPr>
            <p:cNvPr id="1015" name="Google Shape;1015;p102"/>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16" name="Google Shape;1016;p102"/>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1017" name="Google Shape;1017;p102"/>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018" name="Google Shape;1018;p102"/>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102"/>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1020" name="Google Shape;1020;p102"/>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stroke health-related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Stroke Health Toolkit leverages WebMD’s expertise to support your marketing needs. 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teams developed the complementary content, infographics, and suggested imagery to jump 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321051" y="1558750"/>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810" name="Google Shape;810;p84"/>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811" name="Google Shape;811;p84"/>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84"/>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813" name="Google Shape;813;p84"/>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2" name="Google Shape;822;p8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
        <p:nvSpPr>
          <p:cNvPr id="823" name="Google Shape;823;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4" name="Google Shape;824;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5" name="Google Shape;825;p85"/>
          <p:cNvSpPr txBox="1"/>
          <p:nvPr/>
        </p:nvSpPr>
        <p:spPr>
          <a:xfrm>
            <a:off x="723900" y="2086700"/>
            <a:ext cx="5177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creating </a:t>
            </a:r>
            <a:br>
              <a:rPr i="0" lang="en-US" sz="1500" u="none" cap="none" strike="noStrike">
                <a:solidFill>
                  <a:srgbClr val="4C4C4C"/>
                </a:solidFill>
                <a:latin typeface="Plus Jakarta Sans"/>
                <a:ea typeface="Plus Jakarta Sans"/>
                <a:cs typeface="Plus Jakarta Sans"/>
                <a:sym typeface="Plus Jakarta Sans"/>
              </a:rPr>
            </a:br>
            <a:r>
              <a:rPr i="0" lang="en-US" sz="1500" u="none" cap="none" strike="noStrike">
                <a:solidFill>
                  <a:srgbClr val="4C4C4C"/>
                </a:solidFill>
                <a:latin typeface="Plus Jakarta Sans"/>
                <a:ea typeface="Plus Jakarta Sans"/>
                <a:cs typeface="Plus Jakarta Sans"/>
                <a:sym typeface="Plus Jakarta Sans"/>
              </a:rPr>
              <a:t>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sp>
        <p:nvSpPr>
          <p:cNvPr id="831" name="Google Shape;831;p8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Know so that you can B.E.  F.A.S.T.</a:t>
            </a:r>
            <a:endParaRPr/>
          </a:p>
        </p:txBody>
      </p:sp>
      <p:graphicFrame>
        <p:nvGraphicFramePr>
          <p:cNvPr id="832" name="Google Shape;832;p86"/>
          <p:cNvGraphicFramePr/>
          <p:nvPr/>
        </p:nvGraphicFramePr>
        <p:xfrm>
          <a:off x="1174313" y="1610325"/>
          <a:ext cx="3000000" cy="3000000"/>
        </p:xfrm>
        <a:graphic>
          <a:graphicData uri="http://schemas.openxmlformats.org/drawingml/2006/table">
            <a:tbl>
              <a:tblPr>
                <a:noFill/>
                <a:tableStyleId>{1CB0E7AB-509B-429A-829A-DF329884806B}</a:tableStyleId>
              </a:tblPr>
              <a:tblGrid>
                <a:gridCol w="3783250"/>
                <a:gridCol w="2315775"/>
                <a:gridCol w="1961900"/>
              </a:tblGrid>
              <a:tr h="4695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21813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Did you know there are different types of stroke? Knowledge is power and can help you act fast when it counts. Stay informed with our stroke guide</a:t>
                      </a:r>
                      <a:r>
                        <a:rPr lang="en-US" sz="1100">
                          <a:latin typeface="Plus Jakarta Sans"/>
                          <a:ea typeface="Plus Jakarta Sans"/>
                          <a:cs typeface="Plus Jakarta Sans"/>
                          <a:sym typeface="Plus Jakarta Sans"/>
                        </a:rPr>
                        <a:t>.</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https://healthhub.crestnerhealth.com/brain-health/types/types-stroke</a:t>
                      </a:r>
                      <a:r>
                        <a:rPr lang="en-US" sz="1100">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https://healthhub.crestnerhealth.com/brain-health/types/types-stroke?language_content_entity=es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5790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B.E.  F.A.S.T. can help you remember the signs of a stroke. When you see these symptoms, you need to call 911 right away. Learn what the acronym means with our stroke overview.</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https://healthhub.crestnerhealth.com/brain-health/types/stroke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33" name="Google Shape;833;p86"/>
          <p:cNvSpPr txBox="1"/>
          <p:nvPr/>
        </p:nvSpPr>
        <p:spPr>
          <a:xfrm>
            <a:off x="9649425" y="3429150"/>
            <a:ext cx="19710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sp>
        <p:nvSpPr>
          <p:cNvPr id="834" name="Google Shape;834;p86"/>
          <p:cNvSpPr txBox="1"/>
          <p:nvPr/>
        </p:nvSpPr>
        <p:spPr>
          <a:xfrm>
            <a:off x="1174325" y="60503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grpSp>
        <p:nvGrpSpPr>
          <p:cNvPr id="835" name="Google Shape;835;p86"/>
          <p:cNvGrpSpPr/>
          <p:nvPr/>
        </p:nvGrpSpPr>
        <p:grpSpPr>
          <a:xfrm>
            <a:off x="10294125" y="2747550"/>
            <a:ext cx="681600" cy="681600"/>
            <a:chOff x="10294125" y="2443000"/>
            <a:chExt cx="681600" cy="681600"/>
          </a:xfrm>
        </p:grpSpPr>
        <p:sp>
          <p:nvSpPr>
            <p:cNvPr id="836" name="Google Shape;836;p8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7" name="Google Shape;837;p86"/>
            <p:cNvPicPr preferRelativeResize="0"/>
            <p:nvPr/>
          </p:nvPicPr>
          <p:blipFill>
            <a:blip r:embed="rId6">
              <a:alphaModFix/>
            </a:blip>
            <a:stretch>
              <a:fillRect/>
            </a:stretch>
          </p:blipFill>
          <p:spPr>
            <a:xfrm>
              <a:off x="10401437" y="2562524"/>
              <a:ext cx="466975" cy="442550"/>
            </a:xfrm>
            <a:prstGeom prst="rect">
              <a:avLst/>
            </a:prstGeom>
            <a:noFill/>
            <a:ln>
              <a:noFill/>
            </a:ln>
          </p:spPr>
        </p:pic>
      </p:grpSp>
      <p:pic>
        <p:nvPicPr>
          <p:cNvPr descr="A picture containing text, person, person, indoor&#10;&#10;Description automatically generated" id="838" name="Google Shape;838;p86"/>
          <p:cNvPicPr preferRelativeResize="0"/>
          <p:nvPr/>
        </p:nvPicPr>
        <p:blipFill>
          <a:blip r:embed="rId7">
            <a:alphaModFix/>
          </a:blip>
          <a:stretch>
            <a:fillRect/>
          </a:stretch>
        </p:blipFill>
        <p:spPr>
          <a:xfrm>
            <a:off x="7362789" y="2217225"/>
            <a:ext cx="1671677" cy="1325700"/>
          </a:xfrm>
          <a:prstGeom prst="rect">
            <a:avLst/>
          </a:prstGeom>
          <a:noFill/>
          <a:ln>
            <a:noFill/>
          </a:ln>
        </p:spPr>
      </p:pic>
      <p:pic>
        <p:nvPicPr>
          <p:cNvPr descr="A picture containing person, outdoor, crowd&#10;&#10;Description automatically generated" id="839" name="Google Shape;839;p86"/>
          <p:cNvPicPr preferRelativeResize="0"/>
          <p:nvPr/>
        </p:nvPicPr>
        <p:blipFill>
          <a:blip r:embed="rId8">
            <a:alphaModFix/>
          </a:blip>
          <a:stretch>
            <a:fillRect/>
          </a:stretch>
        </p:blipFill>
        <p:spPr>
          <a:xfrm>
            <a:off x="7440175" y="4642266"/>
            <a:ext cx="1671674" cy="111565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87"/>
          <p:cNvSpPr txBox="1"/>
          <p:nvPr>
            <p:ph type="title"/>
          </p:nvPr>
        </p:nvSpPr>
        <p:spPr>
          <a:xfrm>
            <a:off x="740675" y="65925"/>
            <a:ext cx="112380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Understand your personal stroke </a:t>
            </a:r>
            <a:r>
              <a:rPr lang="en-US"/>
              <a:t>risk </a:t>
            </a:r>
            <a:endParaRPr/>
          </a:p>
        </p:txBody>
      </p:sp>
      <p:sp>
        <p:nvSpPr>
          <p:cNvPr id="846" name="Google Shape;846;p87"/>
          <p:cNvSpPr txBox="1"/>
          <p:nvPr/>
        </p:nvSpPr>
        <p:spPr>
          <a:xfrm>
            <a:off x="9566850" y="3124350"/>
            <a:ext cx="1986300" cy="1046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Quizzes personalize the education and engage your audience</a:t>
            </a:r>
            <a:endParaRPr i="0" u="none" cap="none" strike="noStrike">
              <a:solidFill>
                <a:schemeClr val="accent3"/>
              </a:solidFill>
              <a:latin typeface="Plus Jakarta Sans"/>
              <a:ea typeface="Plus Jakarta Sans"/>
              <a:cs typeface="Plus Jakarta Sans"/>
              <a:sym typeface="Plus Jakarta Sans"/>
            </a:endParaRPr>
          </a:p>
        </p:txBody>
      </p:sp>
      <p:grpSp>
        <p:nvGrpSpPr>
          <p:cNvPr id="847" name="Google Shape;847;p87"/>
          <p:cNvGrpSpPr/>
          <p:nvPr/>
        </p:nvGrpSpPr>
        <p:grpSpPr>
          <a:xfrm>
            <a:off x="10219200" y="2408425"/>
            <a:ext cx="681600" cy="681600"/>
            <a:chOff x="10294125" y="1691525"/>
            <a:chExt cx="681600" cy="681600"/>
          </a:xfrm>
        </p:grpSpPr>
        <p:sp>
          <p:nvSpPr>
            <p:cNvPr id="848" name="Google Shape;848;p8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49" name="Google Shape;849;p87"/>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850" name="Google Shape;850;p87"/>
          <p:cNvGraphicFramePr/>
          <p:nvPr/>
        </p:nvGraphicFramePr>
        <p:xfrm>
          <a:off x="1152688" y="1534125"/>
          <a:ext cx="3000000" cy="3000000"/>
        </p:xfrm>
        <a:graphic>
          <a:graphicData uri="http://schemas.openxmlformats.org/drawingml/2006/table">
            <a:tbl>
              <a:tblPr>
                <a:noFill/>
                <a:tableStyleId>{1CB0E7AB-509B-429A-829A-DF329884806B}</a:tableStyleId>
              </a:tblPr>
              <a:tblGrid>
                <a:gridCol w="3783250"/>
                <a:gridCol w="2315775"/>
                <a:gridCol w="1961900"/>
              </a:tblGrid>
              <a:tr h="565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3642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How much do you know about stroke? Put your knowledge to the test with our quiz. By educating yourself about stroke, you can help raise awareness for this serious condition.</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https://healthhub.crestnerhealth.com/brain-health/definition/stroke-quiz</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3642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Did you know heart disease and stroke share some of the same risk factors? For a 2-for-1 health win, take our heart disease quiz and learn what you can do to lower your risk.</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https://healthhub.crestnerhealth.com/heart-health/prevention/what-do-you-know-about-preventing-heart-disease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3642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African Americans are more likely to have high blood pressure, which increases the risk for stroke. Discover why the risk is higher and what you can do to lower it now. </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https://healthhub.crestnerhealth.com/heart-health/causes/high-blood-pressure-and-african-americans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51" name="Google Shape;851;p87"/>
          <p:cNvSpPr txBox="1"/>
          <p:nvPr/>
        </p:nvSpPr>
        <p:spPr>
          <a:xfrm>
            <a:off x="1152700" y="619185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A picture containing text, person, person, indoor&#10;&#10;Description automatically generated" id="852" name="Google Shape;852;p87"/>
          <p:cNvPicPr preferRelativeResize="0"/>
          <p:nvPr/>
        </p:nvPicPr>
        <p:blipFill>
          <a:blip r:embed="rId7">
            <a:alphaModFix/>
          </a:blip>
          <a:stretch>
            <a:fillRect/>
          </a:stretch>
        </p:blipFill>
        <p:spPr>
          <a:xfrm>
            <a:off x="7369425" y="2176434"/>
            <a:ext cx="1718350" cy="1145575"/>
          </a:xfrm>
          <a:prstGeom prst="rect">
            <a:avLst/>
          </a:prstGeom>
          <a:noFill/>
          <a:ln>
            <a:noFill/>
          </a:ln>
        </p:spPr>
      </p:pic>
      <p:pic>
        <p:nvPicPr>
          <p:cNvPr id="853" name="Google Shape;853;p87"/>
          <p:cNvPicPr preferRelativeResize="0"/>
          <p:nvPr/>
        </p:nvPicPr>
        <p:blipFill>
          <a:blip r:embed="rId8">
            <a:alphaModFix/>
          </a:blip>
          <a:stretch>
            <a:fillRect/>
          </a:stretch>
        </p:blipFill>
        <p:spPr>
          <a:xfrm>
            <a:off x="7393225" y="3542712"/>
            <a:ext cx="1718327" cy="1145575"/>
          </a:xfrm>
          <a:prstGeom prst="rect">
            <a:avLst/>
          </a:prstGeom>
          <a:noFill/>
          <a:ln>
            <a:noFill/>
          </a:ln>
        </p:spPr>
      </p:pic>
      <p:pic>
        <p:nvPicPr>
          <p:cNvPr id="854" name="Google Shape;854;p87"/>
          <p:cNvPicPr preferRelativeResize="0"/>
          <p:nvPr/>
        </p:nvPicPr>
        <p:blipFill>
          <a:blip r:embed="rId9">
            <a:alphaModFix/>
          </a:blip>
          <a:stretch>
            <a:fillRect/>
          </a:stretch>
        </p:blipFill>
        <p:spPr>
          <a:xfrm>
            <a:off x="7380038" y="4954262"/>
            <a:ext cx="1697125" cy="1131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9" name="Shape 859"/>
        <p:cNvGrpSpPr/>
        <p:nvPr/>
      </p:nvGrpSpPr>
      <p:grpSpPr>
        <a:xfrm>
          <a:off x="0" y="0"/>
          <a:ext cx="0" cy="0"/>
          <a:chOff x="0" y="0"/>
          <a:chExt cx="0" cy="0"/>
        </a:xfrm>
      </p:grpSpPr>
      <p:graphicFrame>
        <p:nvGraphicFramePr>
          <p:cNvPr id="860" name="Google Shape;860;p88"/>
          <p:cNvGraphicFramePr/>
          <p:nvPr/>
        </p:nvGraphicFramePr>
        <p:xfrm>
          <a:off x="1174313" y="1915125"/>
          <a:ext cx="3000000" cy="3000000"/>
        </p:xfrm>
        <a:graphic>
          <a:graphicData uri="http://schemas.openxmlformats.org/drawingml/2006/table">
            <a:tbl>
              <a:tblPr>
                <a:noFill/>
                <a:tableStyleId>{1CB0E7AB-509B-429A-829A-DF329884806B}</a:tableStyleId>
              </a:tblPr>
              <a:tblGrid>
                <a:gridCol w="2573750"/>
                <a:gridCol w="3525275"/>
                <a:gridCol w="1961900"/>
              </a:tblGrid>
              <a:tr h="492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6547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After a stroke, you’ll have questions. A patient advocate can help you every step of the way, making sure your voice is heard. Read more about this newcomer on the healthcare landscape.</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https://healthhub.crestnerhealth.com/wellness/understanding-healthcare/health-newcomer-patient-advocate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61" name="Google Shape;861;p88"/>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862" name="Google Shape;862;p88"/>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A patient advocate can help you get all the recovery support you need  </a:t>
            </a:r>
            <a:endParaRPr/>
          </a:p>
        </p:txBody>
      </p:sp>
      <p:pic>
        <p:nvPicPr>
          <p:cNvPr id="863" name="Google Shape;863;p88"/>
          <p:cNvPicPr preferRelativeResize="0"/>
          <p:nvPr/>
        </p:nvPicPr>
        <p:blipFill>
          <a:blip r:embed="rId4">
            <a:alphaModFix/>
          </a:blip>
          <a:stretch>
            <a:fillRect/>
          </a:stretch>
        </p:blipFill>
        <p:spPr>
          <a:xfrm>
            <a:off x="7317913" y="2643989"/>
            <a:ext cx="1820401" cy="1210963"/>
          </a:xfrm>
          <a:prstGeom prst="rect">
            <a:avLst/>
          </a:prstGeom>
          <a:noFill/>
          <a:ln>
            <a:noFill/>
          </a:ln>
        </p:spPr>
      </p:pic>
      <p:sp>
        <p:nvSpPr>
          <p:cNvPr id="864" name="Google Shape;864;p88"/>
          <p:cNvSpPr txBox="1"/>
          <p:nvPr/>
        </p:nvSpPr>
        <p:spPr>
          <a:xfrm>
            <a:off x="9649425" y="2895750"/>
            <a:ext cx="19710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65" name="Google Shape;865;p88"/>
          <p:cNvGrpSpPr/>
          <p:nvPr/>
        </p:nvGrpSpPr>
        <p:grpSpPr>
          <a:xfrm>
            <a:off x="10294125" y="2214150"/>
            <a:ext cx="681600" cy="681600"/>
            <a:chOff x="10294125" y="2443000"/>
            <a:chExt cx="681600" cy="681600"/>
          </a:xfrm>
        </p:grpSpPr>
        <p:sp>
          <p:nvSpPr>
            <p:cNvPr id="866" name="Google Shape;866;p88"/>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7" name="Google Shape;867;p88"/>
            <p:cNvPicPr preferRelativeResize="0"/>
            <p:nvPr/>
          </p:nvPicPr>
          <p:blipFill>
            <a:blip r:embed="rId5">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2" name="Shape 872"/>
        <p:cNvGrpSpPr/>
        <p:nvPr/>
      </p:nvGrpSpPr>
      <p:grpSpPr>
        <a:xfrm>
          <a:off x="0" y="0"/>
          <a:ext cx="0" cy="0"/>
          <a:chOff x="0" y="0"/>
          <a:chExt cx="0" cy="0"/>
        </a:xfrm>
      </p:grpSpPr>
      <p:sp>
        <p:nvSpPr>
          <p:cNvPr id="873" name="Google Shape;873;p89"/>
          <p:cNvSpPr txBox="1"/>
          <p:nvPr/>
        </p:nvSpPr>
        <p:spPr>
          <a:xfrm>
            <a:off x="9566850" y="3352950"/>
            <a:ext cx="19863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your largest audience using our English and Spanish resources</a:t>
            </a:r>
            <a:endParaRPr sz="1800">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74" name="Google Shape;874;p89"/>
          <p:cNvGrpSpPr/>
          <p:nvPr/>
        </p:nvGrpSpPr>
        <p:grpSpPr>
          <a:xfrm>
            <a:off x="10219200" y="2637025"/>
            <a:ext cx="681600" cy="681600"/>
            <a:chOff x="10294125" y="1691525"/>
            <a:chExt cx="681600" cy="681600"/>
          </a:xfrm>
        </p:grpSpPr>
        <p:sp>
          <p:nvSpPr>
            <p:cNvPr id="875" name="Google Shape;875;p89"/>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76" name="Google Shape;876;p89"/>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877" name="Google Shape;877;p89"/>
          <p:cNvGraphicFramePr/>
          <p:nvPr/>
        </p:nvGraphicFramePr>
        <p:xfrm>
          <a:off x="1174313" y="1610325"/>
          <a:ext cx="3000000" cy="3000000"/>
        </p:xfrm>
        <a:graphic>
          <a:graphicData uri="http://schemas.openxmlformats.org/drawingml/2006/table">
            <a:tbl>
              <a:tblPr>
                <a:noFill/>
                <a:tableStyleId>{1CB0E7AB-509B-429A-829A-DF329884806B}</a:tableStyleId>
              </a:tblPr>
              <a:tblGrid>
                <a:gridCol w="2573750"/>
                <a:gridCol w="3525275"/>
                <a:gridCol w="1961900"/>
              </a:tblGrid>
              <a:tr h="519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8808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Because the brain is so complex, everyone feels the effects of stroke differently. Read up about the brain to better understand your own experience with stroke.</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 </a:t>
                      </a: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https://healthhub.crestnerhealth.com/brain-health/symptoms/effects-stroke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https://healthhub.crestnerhealth.com/brain-health/symptoms/effects-stroke?language_content_entity=es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8808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Recovery after a stroke takes time and patience. Be kind to yourself and celebrate every milestone. Learn more about what you can expect with stroke rehabilitation.</a:t>
                      </a:r>
                      <a:endParaRPr sz="11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https://healthhub.crestnerhealth.com/brain-health/recovery/rehabilitation-stroke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https://healthhub.crestnerhealth.com/brain-health/recovery/rehabilitation-stroke?language_content_entity=es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78" name="Google Shape;878;p89"/>
          <p:cNvSpPr txBox="1"/>
          <p:nvPr/>
        </p:nvSpPr>
        <p:spPr>
          <a:xfrm>
            <a:off x="1174325" y="589107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879" name="Google Shape;879;p89"/>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4: Understand your stroke experience and path to recovery</a:t>
            </a:r>
            <a:endParaRPr/>
          </a:p>
        </p:txBody>
      </p:sp>
      <p:pic>
        <p:nvPicPr>
          <p:cNvPr descr="A picture containing text, person&#10;&#10;Description automatically generated" id="880" name="Google Shape;880;p89"/>
          <p:cNvPicPr preferRelativeResize="0"/>
          <p:nvPr/>
        </p:nvPicPr>
        <p:blipFill>
          <a:blip r:embed="rId8">
            <a:alphaModFix/>
          </a:blip>
          <a:stretch>
            <a:fillRect/>
          </a:stretch>
        </p:blipFill>
        <p:spPr>
          <a:xfrm>
            <a:off x="7391446" y="2372575"/>
            <a:ext cx="1767599" cy="1325700"/>
          </a:xfrm>
          <a:prstGeom prst="rect">
            <a:avLst/>
          </a:prstGeom>
          <a:noFill/>
          <a:ln>
            <a:noFill/>
          </a:ln>
        </p:spPr>
      </p:pic>
      <p:pic>
        <p:nvPicPr>
          <p:cNvPr descr="A picture containing person, indoor&#10;&#10;Description automatically generated" id="881" name="Google Shape;881;p89"/>
          <p:cNvPicPr preferRelativeResize="0"/>
          <p:nvPr/>
        </p:nvPicPr>
        <p:blipFill>
          <a:blip r:embed="rId9">
            <a:alphaModFix/>
          </a:blip>
          <a:stretch>
            <a:fillRect/>
          </a:stretch>
        </p:blipFill>
        <p:spPr>
          <a:xfrm>
            <a:off x="7328684" y="4285675"/>
            <a:ext cx="1893141" cy="1262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