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4216C7D-F19B-45FE-9AFB-56507EB2CA49}">
  <a:tblStyle styleId="{F4216C7D-F19B-45FE-9AFB-56507EB2CA4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4EB28EA-DEE0-491D-A105-D7B9BA9E2704}"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fntdata"/><Relationship Id="rId32" Type="http://schemas.openxmlformats.org/officeDocument/2006/relationships/slide" Target="slides/slide25.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4.xml"/><Relationship Id="rId55" Type="http://schemas.openxmlformats.org/officeDocument/2006/relationships/font" Target="fonts/CenturyGothic-regular.fntdata"/><Relationship Id="rId10" Type="http://schemas.openxmlformats.org/officeDocument/2006/relationships/slide" Target="slides/slide3.xml"/><Relationship Id="rId54" Type="http://schemas.openxmlformats.org/officeDocument/2006/relationships/font" Target="fonts/DMSerifDisplay-italic.fntdata"/><Relationship Id="rId13" Type="http://schemas.openxmlformats.org/officeDocument/2006/relationships/slide" Target="slides/slide6.xml"/><Relationship Id="rId57" Type="http://schemas.openxmlformats.org/officeDocument/2006/relationships/font" Target="fonts/CenturyGothic-italic.fntdata"/><Relationship Id="rId12" Type="http://schemas.openxmlformats.org/officeDocument/2006/relationships/slide" Target="slides/slide5.xml"/><Relationship Id="rId56" Type="http://schemas.openxmlformats.org/officeDocument/2006/relationships/font" Target="fonts/CenturyGothic-bold.fntdata"/><Relationship Id="rId15" Type="http://schemas.openxmlformats.org/officeDocument/2006/relationships/slide" Target="slides/slide8.xml"/><Relationship Id="rId14" Type="http://schemas.openxmlformats.org/officeDocument/2006/relationships/slide" Target="slides/slide7.xml"/><Relationship Id="rId58" Type="http://schemas.openxmlformats.org/officeDocument/2006/relationships/font" Target="fonts/CenturyGothic-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7" name="Google Shape;887;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0" name="Google Shape;900;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2" name="Google Shape;922;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3" name="Google Shape;923;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6" name="Google Shape;936;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7" name="Google Shape;937;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5" name="Google Shape;945;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6" name="Google Shape;946;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d97bab359a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d97bab359a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d97bab359a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9" name="Google Shape;969;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1" name="Google Shape;981;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6" name="Google Shape;996;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7" name="Google Shape;997;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26c2950b3bf_0_3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26c2950b3bf_0_3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5" name="Google Shape;1005;g26c2950b3bf_0_3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26c2950b3bf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26c2950b3bf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3" name="Google Shape;1013;g26c2950b3bf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268944fc4e0_0_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268944fc4e0_0_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1" name="Google Shape;1021;g268944fc4e0_0_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9" name="Google Shape;102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1" name="Google Shape;1041;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2" name="Google Shape;1042;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68944fc4e0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68944fc4e0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268944fc4e0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1.png"/><Relationship Id="rId4" Type="http://schemas.openxmlformats.org/officeDocument/2006/relationships/image" Target="../media/image3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hyperlink" Target="https://healthhub.crestnerhealth.com/breast-health/causes/breast-cancer-risk-factors" TargetMode="External"/><Relationship Id="rId5" Type="http://schemas.openxmlformats.org/officeDocument/2006/relationships/hyperlink" Target="https://healthhub.crestnerhealth.com/breast-health/diagnosis/breast-cancer-risk-assessment" TargetMode="External"/><Relationship Id="rId6" Type="http://schemas.openxmlformats.org/officeDocument/2006/relationships/hyperlink" Target="https://healthhub.crestnerhealth.com/heart-health/prevention/womans-guide-beating-heart-diseas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brain-health/prevention/friends-fitness-and-housework-may-ward-alzheimers-disease" TargetMode="Externa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5.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brain-health/prevention/friends-fitness-and-housework-may-ward-alzheimers-disease" TargetMode="External"/><Relationship Id="rId6" Type="http://schemas.openxmlformats.org/officeDocument/2006/relationships/hyperlink" Target="https://healthhub.crestnerhealth.com/wellness/fitness/weight-training-women" TargetMode="External"/><Relationship Id="rId7" Type="http://schemas.openxmlformats.org/officeDocument/2006/relationships/hyperlink" Target="https://healthhub.crestnerhealth.com/obgyn/types/premenstrual-syndrom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 Id="rId3"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1.jp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healthhub.crestnerhealth.com/breast-health/types/common-benign-lumps" TargetMode="External"/><Relationship Id="rId4" Type="http://schemas.openxmlformats.org/officeDocument/2006/relationships/hyperlink" Target="https://healthhub.crestnerhealth.com/breast-health/types/common-benign-lumps?language_content_entity=es" TargetMode="External"/><Relationship Id="rId9" Type="http://schemas.openxmlformats.org/officeDocument/2006/relationships/hyperlink" Target="https://healthhub.crestnerhealth.com/obgyn/diagnosis/mammograms-what-expect-and-how-prepare" TargetMode="External"/><Relationship Id="rId5" Type="http://schemas.openxmlformats.org/officeDocument/2006/relationships/hyperlink" Target="https://healthhub.crestnerhealth.com/breast-health/prevention/breast-health-preventive-care" TargetMode="External"/><Relationship Id="rId6" Type="http://schemas.openxmlformats.org/officeDocument/2006/relationships/hyperlink" Target="https://healthhub.crestnerhealth.com/breast-health/prevention/breast-health-preventive-care?language_content_entity=es" TargetMode="External"/><Relationship Id="rId7" Type="http://schemas.openxmlformats.org/officeDocument/2006/relationships/hyperlink" Target="https://healthhub.crestnerhealth.com/breast-health/symptoms/normal-breast-development-and-changes" TargetMode="External"/><Relationship Id="rId8" Type="http://schemas.openxmlformats.org/officeDocument/2006/relationships/hyperlink" Target="https://healthhub.crestnerhealth.com/breast-health/symptoms/normal-breast-development-and-changes?language_content_entity=es" TargetMode="External"/><Relationship Id="rId10" Type="http://schemas.openxmlformats.org/officeDocument/2006/relationships/hyperlink" Target="https://healthhub.crestnerhealth.com/breast-health/causes/breast-cancer-risk-factor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digestive-health/prevention/exercise-and-eat-smart-keep-weight" TargetMode="External"/><Relationship Id="rId4" Type="http://schemas.openxmlformats.org/officeDocument/2006/relationships/hyperlink" Target="https://healthhub.crestnerhealth.com/wellness/fitness/weight-training-women" TargetMode="External"/><Relationship Id="rId9" Type="http://schemas.openxmlformats.org/officeDocument/2006/relationships/hyperlink" Target="https://healthhub.crestnerhealth.com/orthopedics/types/osteoporosis" TargetMode="External"/><Relationship Id="rId5" Type="http://schemas.openxmlformats.org/officeDocument/2006/relationships/hyperlink" Target="https://healthhub.crestnerhealth.com/heart-health/prevention/womans-guide-beating-heart-disease" TargetMode="External"/><Relationship Id="rId6" Type="http://schemas.openxmlformats.org/officeDocument/2006/relationships/hyperlink" Target="https://healthhub.crestnerhealth.com/obgyn/management/perimenopause" TargetMode="External"/><Relationship Id="rId7" Type="http://schemas.openxmlformats.org/officeDocument/2006/relationships/hyperlink" Target="https://healthhub.crestnerhealth.com/obgyn/management/perimenopause?language_content_entity=es" TargetMode="External"/><Relationship Id="rId8" Type="http://schemas.openxmlformats.org/officeDocument/2006/relationships/hyperlink" Target="https://healthhub.crestnerhealth.com/obgyn/symptoms/beyond-hot-flashes-other-symptoms-menopause" TargetMode="External"/><Relationship Id="rId11" Type="http://schemas.openxmlformats.org/officeDocument/2006/relationships/hyperlink" Target="https://healthhub.crestnerhealth.com/obgyn/management/staying-healthy-after-menopause" TargetMode="External"/><Relationship Id="rId10" Type="http://schemas.openxmlformats.org/officeDocument/2006/relationships/hyperlink" Target="https://healthhub.crestnerhealth.com/orthopedics/types/osteoporosis?language_content_entity=es" TargetMode="External"/><Relationship Id="rId12" Type="http://schemas.openxmlformats.org/officeDocument/2006/relationships/hyperlink" Target="https://healthhub.crestnerhealth.com/obgyn/management/staying-healthy-after-menopause?language_content_entity=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obgyn/symptoms/heavy-bleeding-check-your-healthcare-provider" TargetMode="External"/><Relationship Id="rId4" Type="http://schemas.openxmlformats.org/officeDocument/2006/relationships/hyperlink" Target="https://healthhub.crestnerhealth.com/obgyn/types/endometriosis" TargetMode="External"/><Relationship Id="rId9" Type="http://schemas.openxmlformats.org/officeDocument/2006/relationships/hyperlink" Target="https://healthhub.crestnerhealth.com/obgyn/types/premenstrual-syndrome-pms?language_content_entity=es" TargetMode="External"/><Relationship Id="rId5" Type="http://schemas.openxmlformats.org/officeDocument/2006/relationships/hyperlink" Target="https://healthhub.crestnerhealth.com/obgyn/types/endometriosis?language_content_entity=es" TargetMode="External"/><Relationship Id="rId6" Type="http://schemas.openxmlformats.org/officeDocument/2006/relationships/hyperlink" Target="https://healthhub.crestnerhealth.com/obgyn/symptoms/recognizing-gynecologic-problems" TargetMode="External"/><Relationship Id="rId7" Type="http://schemas.openxmlformats.org/officeDocument/2006/relationships/hyperlink" Target="https://healthhub.crestnerhealth.com/obgyn/symptoms/recognizing-gynecologic-problems?language_content_entity=es" TargetMode="External"/><Relationship Id="rId8" Type="http://schemas.openxmlformats.org/officeDocument/2006/relationships/hyperlink" Target="https://healthhub.crestnerhealth.com/obgyn/types/premenstrual-syndrome-pm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wellness/nutrition/nutrition-during-pregnancy" TargetMode="External"/><Relationship Id="rId4" Type="http://schemas.openxmlformats.org/officeDocument/2006/relationships/hyperlink" Target="https://healthhub.crestnerhealth.com/wellness/nutrition/nutrition-during-pregnancy?language_content_entity=es" TargetMode="External"/><Relationship Id="rId9" Type="http://schemas.openxmlformats.org/officeDocument/2006/relationships/hyperlink" Target="https://healthhub.crestnerhealth.com/obgyn/symptoms/know-how-spot-pregnancy-complications" TargetMode="External"/><Relationship Id="rId5" Type="http://schemas.openxmlformats.org/officeDocument/2006/relationships/hyperlink" Target="https://healthhub.crestnerhealth.com/wellness/fitness/exercise-during-pregnancy-1" TargetMode="External"/><Relationship Id="rId6" Type="http://schemas.openxmlformats.org/officeDocument/2006/relationships/hyperlink" Target="https://healthhub.crestnerhealth.com/wellness/fitness/exercise-during-pregnancy-1?language_content_entity=es" TargetMode="External"/><Relationship Id="rId7" Type="http://schemas.openxmlformats.org/officeDocument/2006/relationships/hyperlink" Target="https://healthhub.crestnerhealth.com/obgyn/related-conditions/common-discomforts-during-pregnancy" TargetMode="External"/><Relationship Id="rId8" Type="http://schemas.openxmlformats.org/officeDocument/2006/relationships/hyperlink" Target="https://healthhub.crestnerhealth.com/obgyn/related-conditions/common-discomforts-during-pregnancy?language_content_entity=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breast-health/definition/breast-cancer-introduction" TargetMode="External"/><Relationship Id="rId4" Type="http://schemas.openxmlformats.org/officeDocument/2006/relationships/hyperlink" Target="https://healthhub.crestnerhealth.com/breast-health/definition/breast-cancer-introduction?language_content_entity=es" TargetMode="External"/><Relationship Id="rId9" Type="http://schemas.openxmlformats.org/officeDocument/2006/relationships/hyperlink" Target="https://healthhub.crestnerhealth.com/oncology/prevention/colorectal-cancer-prevention-0" TargetMode="External"/><Relationship Id="rId5" Type="http://schemas.openxmlformats.org/officeDocument/2006/relationships/hyperlink" Target="https://healthhub.crestnerhealth.com/oncology/types/cervical-cancer-introduction" TargetMode="External"/><Relationship Id="rId6" Type="http://schemas.openxmlformats.org/officeDocument/2006/relationships/hyperlink" Target="https://healthhub.crestnerhealth.com/oncology/types/cervical-cancer-introduction?language_content_entity=es" TargetMode="External"/><Relationship Id="rId7" Type="http://schemas.openxmlformats.org/officeDocument/2006/relationships/hyperlink" Target="https://healthhub.crestnerhealth.com/obgyn/causes/uterine-sarcoma-risk-factors" TargetMode="External"/><Relationship Id="rId8" Type="http://schemas.openxmlformats.org/officeDocument/2006/relationships/hyperlink" Target="https://healthhub.crestnerhealth.com/oncology/symptoms/ovarian-cancer-symptom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obgyn/management/eating-well-during-pregnancy" TargetMode="External"/><Relationship Id="rId4" Type="http://schemas.openxmlformats.org/officeDocument/2006/relationships/hyperlink" Target="https://healthhub.crestnerhealth.com/obgyn/management/eating-well-during-pregnancy?language_content_entity=es" TargetMode="External"/><Relationship Id="rId9" Type="http://schemas.openxmlformats.org/officeDocument/2006/relationships/hyperlink" Target="https://healthhub.crestnerhealth.com/heart-health/prevention/heart-quiz-women-only" TargetMode="External"/><Relationship Id="rId5" Type="http://schemas.openxmlformats.org/officeDocument/2006/relationships/hyperlink" Target="https://healthhub.crestnerhealth.com/obgyn/types/premenstrual-syndrome" TargetMode="External"/><Relationship Id="rId6" Type="http://schemas.openxmlformats.org/officeDocument/2006/relationships/hyperlink" Target="https://healthhub.crestnerhealth.com/obgyn/types/premenstrual-syndrome?language_content_entity=es" TargetMode="External"/><Relationship Id="rId7" Type="http://schemas.openxmlformats.org/officeDocument/2006/relationships/hyperlink" Target="https://healthhub.crestnerhealth.com/wellness/healthy-living/osteoporosis-risk-assessment" TargetMode="External"/><Relationship Id="rId8" Type="http://schemas.openxmlformats.org/officeDocument/2006/relationships/hyperlink" Target="https://healthhub.crestnerhealth.com/breast-health/diagnosis/breast-cancer-risk-assessment"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image" Target="../media/image28.png"/><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breast-health/symptoms/normal-breast-development-and-changes" TargetMode="External"/><Relationship Id="rId4" Type="http://schemas.openxmlformats.org/officeDocument/2006/relationships/hyperlink" Target="https://healthhub.crestnerhealth.com/breast-health/symptoms/normal-breast-development-and-changes?language_content_entity=es" TargetMode="External"/><Relationship Id="rId9" Type="http://schemas.openxmlformats.org/officeDocument/2006/relationships/image" Target="../media/image23.jpg"/><Relationship Id="rId5" Type="http://schemas.openxmlformats.org/officeDocument/2006/relationships/hyperlink" Target="https://healthhub.crestnerhealth.com/breast-health/types/common-benign-lumps" TargetMode="External"/><Relationship Id="rId6" Type="http://schemas.openxmlformats.org/officeDocument/2006/relationships/hyperlink" Target="https://healthhub.crestnerhealth.com/breast-health/types/common-benign-lumps?language_content_entity=es" TargetMode="External"/><Relationship Id="rId7" Type="http://schemas.openxmlformats.org/officeDocument/2006/relationships/hyperlink" Target="https://healthhub.crestnerhealth.com/obgyn/diagnosis/mammograms-what-expect-and-how-prepare" TargetMode="External"/><Relationship Id="rId8" Type="http://schemas.openxmlformats.org/officeDocument/2006/relationships/image" Target="../media/image20.png"/><Relationship Id="rId11" Type="http://schemas.openxmlformats.org/officeDocument/2006/relationships/image" Target="../media/image25.jpg"/><Relationship Id="rId10" Type="http://schemas.openxmlformats.org/officeDocument/2006/relationships/image" Target="../media/image2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fitness/exercise-during-pregnancy-1" TargetMode="External"/><Relationship Id="rId4" Type="http://schemas.openxmlformats.org/officeDocument/2006/relationships/hyperlink" Target="https://healthhub.crestnerhealth.com/wellness/fitness/exercise-during-pregnancy-1?language_content_entity=es" TargetMode="External"/><Relationship Id="rId9" Type="http://schemas.openxmlformats.org/officeDocument/2006/relationships/image" Target="../media/image29.jpg"/><Relationship Id="rId5" Type="http://schemas.openxmlformats.org/officeDocument/2006/relationships/hyperlink" Target="https://healthhub.crestnerhealth.com/obgyn/management/eating-well-during-pregnancy" TargetMode="External"/><Relationship Id="rId6" Type="http://schemas.openxmlformats.org/officeDocument/2006/relationships/hyperlink" Target="https://healthhub.crestnerhealth.com/obgyn/management/eating-well-during-pregnancy?language_content_entity=es" TargetMode="External"/><Relationship Id="rId7" Type="http://schemas.openxmlformats.org/officeDocument/2006/relationships/image" Target="../media/image18.png"/><Relationship Id="rId8" Type="http://schemas.openxmlformats.org/officeDocument/2006/relationships/image" Target="../media/image3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obgyn/management/perimenopause" TargetMode="External"/><Relationship Id="rId4" Type="http://schemas.openxmlformats.org/officeDocument/2006/relationships/hyperlink" Target="https://healthhub.crestnerhealth.com/obgyn/management/perimenopause?language_content_entity=es" TargetMode="External"/><Relationship Id="rId9" Type="http://schemas.openxmlformats.org/officeDocument/2006/relationships/image" Target="../media/image34.jpg"/><Relationship Id="rId5" Type="http://schemas.openxmlformats.org/officeDocument/2006/relationships/hyperlink" Target="https://healthhub.crestnerhealth.com/obgyn/symptoms/beyond-hot-flashes-other-symptoms-menopause" TargetMode="External"/><Relationship Id="rId6" Type="http://schemas.openxmlformats.org/officeDocument/2006/relationships/hyperlink" Target="https://healthhub.crestnerhealth.com/obgyn/management/staying-healthy-after-menopause" TargetMode="External"/><Relationship Id="rId7" Type="http://schemas.openxmlformats.org/officeDocument/2006/relationships/hyperlink" Target="https://healthhub.crestnerhealth.com/obgyn/management/staying-healthy-after-menopause?language_content_entity=es" TargetMode="External"/><Relationship Id="rId8" Type="http://schemas.openxmlformats.org/officeDocument/2006/relationships/image" Target="../media/image20.png"/><Relationship Id="rId11" Type="http://schemas.openxmlformats.org/officeDocument/2006/relationships/image" Target="../media/image38.jpg"/><Relationship Id="rId10"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heart-health/prevention/heart-quiz-women-only" TargetMode="External"/><Relationship Id="rId4" Type="http://schemas.openxmlformats.org/officeDocument/2006/relationships/hyperlink" Target="https://healthhub.crestnerhealth.com/orthopedics/types/osteoporosis" TargetMode="External"/><Relationship Id="rId5" Type="http://schemas.openxmlformats.org/officeDocument/2006/relationships/hyperlink" Target="https://healthhub.crestnerhealth.com/orthopedics/types/osteoporosis?language_content_entity=es" TargetMode="External"/><Relationship Id="rId6" Type="http://schemas.openxmlformats.org/officeDocument/2006/relationships/image" Target="../media/image18.png"/><Relationship Id="rId7" Type="http://schemas.openxmlformats.org/officeDocument/2006/relationships/image" Target="../media/image39.jpg"/><Relationship Id="rId8"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Women’s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pic>
        <p:nvPicPr>
          <p:cNvPr id="889" name="Google Shape;889;p90"/>
          <p:cNvPicPr preferRelativeResize="0"/>
          <p:nvPr>
            <p:ph idx="2" type="pic"/>
          </p:nvPr>
        </p:nvPicPr>
        <p:blipFill rotWithShape="1">
          <a:blip r:embed="rId3">
            <a:alphaModFix/>
          </a:blip>
          <a:srcRect b="0" l="23355" r="13228" t="5642"/>
          <a:stretch/>
        </p:blipFill>
        <p:spPr>
          <a:xfrm flipH="1">
            <a:off x="6611275" y="70275"/>
            <a:ext cx="5733300" cy="5685900"/>
          </a:xfrm>
          <a:prstGeom prst="flowChartDelay">
            <a:avLst/>
          </a:prstGeom>
        </p:spPr>
      </p:pic>
      <p:sp>
        <p:nvSpPr>
          <p:cNvPr id="890" name="Google Shape;890;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1" name="Google Shape;891;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2" name="Google Shape;892;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3" name="Google Shape;893;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women’s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4" name="Google Shape;894;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5" name="Google Shape;895;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6" name="Google Shape;896;p90"/>
          <p:cNvSpPr txBox="1"/>
          <p:nvPr/>
        </p:nvSpPr>
        <p:spPr>
          <a:xfrm>
            <a:off x="6280175" y="3506425"/>
            <a:ext cx="2691900" cy="239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Women’s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women's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obstetrics and gynecology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what is a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laparoscopic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 after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partial hysterectomy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cervical biopsy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diagnostic laparoscopy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gynecologic cancer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probiotics for women's digestive health</a:t>
            </a:r>
            <a:endParaRPr sz="1000">
              <a:solidFill>
                <a:schemeClr val="lt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91"/>
          <p:cNvSpPr txBox="1"/>
          <p:nvPr>
            <p:ph type="title"/>
          </p:nvPr>
        </p:nvSpPr>
        <p:spPr>
          <a:xfrm>
            <a:off x="740675" y="65925"/>
            <a:ext cx="106797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3" name="Google Shape;903;p91"/>
          <p:cNvSpPr txBox="1"/>
          <p:nvPr>
            <p:ph idx="1" type="body"/>
          </p:nvPr>
        </p:nvSpPr>
        <p:spPr>
          <a:xfrm>
            <a:off x="766025" y="97133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Women: Watch for these 3 common health problems </a:t>
            </a:r>
            <a:endParaRPr>
              <a:solidFill>
                <a:srgbClr val="000000"/>
              </a:solidFill>
              <a:latin typeface="Plus Jakarta Sans"/>
              <a:ea typeface="Plus Jakarta Sans"/>
              <a:cs typeface="Plus Jakarta Sans"/>
              <a:sym typeface="Plus Jakarta Sans"/>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40675" y="1358025"/>
            <a:ext cx="9031200" cy="5388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should be aware of top threats to their health. Learn how to identify the signs of these conditions, discuss them with your </a:t>
            </a:r>
            <a:r>
              <a:rPr lang="en-US" sz="1200">
                <a:solidFill>
                  <a:srgbClr val="000000"/>
                </a:solidFill>
                <a:latin typeface="Plus Jakarta Sans"/>
                <a:ea typeface="Plus Jakarta Sans"/>
                <a:cs typeface="Plus Jakarta Sans"/>
                <a:sym typeface="Plus Jakarta Sans"/>
              </a:rPr>
              <a:t>healthcare</a:t>
            </a:r>
            <a:r>
              <a:rPr lang="en-US" sz="1200">
                <a:solidFill>
                  <a:srgbClr val="000000"/>
                </a:solidFill>
                <a:latin typeface="Plus Jakarta Sans"/>
                <a:ea typeface="Plus Jakarta Sans"/>
                <a:cs typeface="Plus Jakarta Sans"/>
                <a:sym typeface="Plus Jakarta Sans"/>
              </a:rPr>
              <a:t> provider, and be proactive about preventing them. Here are a few you should know.</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arenR"/>
            </a:pPr>
            <a:r>
              <a:rPr b="1" lang="en-US" sz="1200">
                <a:solidFill>
                  <a:srgbClr val="000000"/>
                </a:solidFill>
                <a:latin typeface="Plus Jakarta Sans"/>
                <a:ea typeface="Plus Jakarta Sans"/>
                <a:cs typeface="Plus Jakarta Sans"/>
                <a:sym typeface="Plus Jakarta Sans"/>
              </a:rPr>
              <a:t>Breast cancer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One in eight women will develop breast cancer in her lifetime. While there are some risk factors for breast cancer you can’t control, you may be able to lower your risk if you:</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Maintain a healthy weight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Limit your alcohol intake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Get 150 minutes of moderate intensity physical activity, such as brisk walking, each week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American Cancer Society recommends women receive mammograms to screen for breast cancer every year starting at age 45, though you should have the option to start at age 40. Depending on your unique risk factors, your provider may suggest starting sooner or screening more often.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Unsure about your breast cancer risk? Learn more about </a:t>
            </a:r>
            <a:r>
              <a:rPr i="1" lang="en-US" sz="1200" u="sng">
                <a:solidFill>
                  <a:schemeClr val="hlink"/>
                </a:solidFill>
                <a:latin typeface="Plus Jakarta Sans"/>
                <a:ea typeface="Plus Jakarta Sans"/>
                <a:cs typeface="Plus Jakarta Sans"/>
                <a:sym typeface="Plus Jakarta Sans"/>
                <a:hlinkClick r:id="rId4"/>
              </a:rPr>
              <a:t>breast cancer risk factors</a:t>
            </a:r>
            <a:r>
              <a:rPr i="1" lang="en-US" sz="1200">
                <a:solidFill>
                  <a:srgbClr val="000000"/>
                </a:solidFill>
                <a:latin typeface="Plus Jakarta Sans"/>
                <a:ea typeface="Plus Jakarta Sans"/>
                <a:cs typeface="Plus Jakarta Sans"/>
                <a:sym typeface="Plus Jakarta Sans"/>
              </a:rPr>
              <a:t> and take our </a:t>
            </a:r>
            <a:r>
              <a:rPr i="1" lang="en-US" sz="1200" u="sng">
                <a:solidFill>
                  <a:schemeClr val="hlink"/>
                </a:solidFill>
                <a:latin typeface="Plus Jakarta Sans"/>
                <a:ea typeface="Plus Jakarta Sans"/>
                <a:cs typeface="Plus Jakarta Sans"/>
                <a:sym typeface="Plus Jakarta Sans"/>
                <a:hlinkClick r:id="rId5"/>
              </a:rPr>
              <a:t>breast health self-assessment</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arenR"/>
            </a:pPr>
            <a:r>
              <a:rPr b="1" lang="en-US" sz="1200">
                <a:solidFill>
                  <a:srgbClr val="000000"/>
                </a:solidFill>
                <a:latin typeface="Plus Jakarta Sans"/>
                <a:ea typeface="Plus Jakarta Sans"/>
                <a:cs typeface="Plus Jakarta Sans"/>
                <a:sym typeface="Plus Jakarta Sans"/>
              </a:rPr>
              <a:t>Heart disease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Heart disease is the leading cause of death for both men and women in the U.S. Some risk factors for heart disease, such as smoking and high cholesterol, are the same for women and men. But women have some additional risk factors. For example, taking birth control pills raises your risk for heart disease.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Discuss your risk factors with your provider, as well as the changes you can make to reduce your chances of developing heart disease.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hlink"/>
                </a:solidFill>
                <a:latin typeface="Plus Jakarta Sans"/>
                <a:ea typeface="Plus Jakarta Sans"/>
                <a:cs typeface="Plus Jakarta Sans"/>
                <a:sym typeface="Plus Jakarta Sans"/>
                <a:hlinkClick r:id="rId6"/>
              </a:rPr>
              <a:t>High cholesterol and high blood pressure</a:t>
            </a:r>
            <a:r>
              <a:rPr i="1" lang="en-US" sz="1200">
                <a:solidFill>
                  <a:srgbClr val="000000"/>
                </a:solidFill>
                <a:latin typeface="Plus Jakarta Sans"/>
                <a:ea typeface="Plus Jakarta Sans"/>
                <a:cs typeface="Plus Jakarta Sans"/>
                <a:sym typeface="Plus Jakarta Sans"/>
              </a:rPr>
              <a:t> are often silent threats to heart health. But by partnering with your provider, you can make positive changes and pave the way for a heart-healthy life.</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56150" y="750800"/>
            <a:ext cx="10679700" cy="5844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Blog post, continued</a:t>
            </a:r>
            <a:endParaRPr/>
          </a:p>
        </p:txBody>
      </p:sp>
      <p:sp>
        <p:nvSpPr>
          <p:cNvPr id="915" name="Google Shape;915;p92"/>
          <p:cNvSpPr txBox="1"/>
          <p:nvPr>
            <p:ph idx="2" type="body"/>
          </p:nvPr>
        </p:nvSpPr>
        <p:spPr>
          <a:xfrm>
            <a:off x="723900" y="1553250"/>
            <a:ext cx="8950200" cy="43146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AutoNum type="arabicParenR" startAt="3"/>
            </a:pPr>
            <a:r>
              <a:rPr b="1" lang="en-US" sz="1200">
                <a:solidFill>
                  <a:srgbClr val="000000"/>
                </a:solidFill>
                <a:latin typeface="Plus Jakarta Sans"/>
                <a:ea typeface="Plus Jakarta Sans"/>
                <a:cs typeface="Plus Jakarta Sans"/>
                <a:sym typeface="Plus Jakarta Sans"/>
              </a:rPr>
              <a:t>Depression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are twice as likely to be diagnosed with depression as men. Certain factors may increase your risk for depression, such as having a family history of the condition and going through the hormonal changes that come with pregnancy and menopause.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of the symptoms of depression may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Feeling sad, hopeless, irritable, or anxious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Losing interest in activities you used to enjoy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Experiencing changes in weight or appetite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Having suicidal thoughts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think you may be depressed, talk honestly with your provider about how you’re feeling. Medications and counseling can help.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It’s time to move, groove, and improve! Research shows that spending time with friends and doing physical activity (yes, even dancing or housework counts) can help you </a:t>
            </a:r>
            <a:r>
              <a:rPr i="1" lang="en-US" sz="1200" u="sng">
                <a:solidFill>
                  <a:schemeClr val="hlink"/>
                </a:solidFill>
                <a:latin typeface="Plus Jakarta Sans"/>
                <a:ea typeface="Plus Jakarta Sans"/>
                <a:cs typeface="Plus Jakarta Sans"/>
                <a:sym typeface="Plus Jakarta Sans"/>
                <a:hlinkClick r:id="rId3"/>
              </a:rPr>
              <a:t>avoid depression and keep your mind sharp</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6" name="Google Shape;916;p92"/>
          <p:cNvGrpSpPr/>
          <p:nvPr/>
        </p:nvGrpSpPr>
        <p:grpSpPr>
          <a:xfrm>
            <a:off x="10219200" y="172262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566850" y="24385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pic>
        <p:nvPicPr>
          <p:cNvPr id="925" name="Google Shape;925;p93"/>
          <p:cNvPicPr preferRelativeResize="0"/>
          <p:nvPr>
            <p:ph idx="2" type="pic"/>
          </p:nvPr>
        </p:nvPicPr>
        <p:blipFill rotWithShape="1">
          <a:blip r:embed="rId3">
            <a:alphaModFix/>
          </a:blip>
          <a:srcRect b="0" l="21985" r="21985" t="0"/>
          <a:stretch/>
        </p:blipFill>
        <p:spPr>
          <a:xfrm flipH="1">
            <a:off x="6535075" y="-41100"/>
            <a:ext cx="5733300" cy="6025800"/>
          </a:xfrm>
          <a:prstGeom prst="flowChartDelay">
            <a:avLst/>
          </a:prstGeom>
        </p:spPr>
      </p:pic>
      <p:sp>
        <p:nvSpPr>
          <p:cNvPr id="926" name="Google Shape;926;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7" name="Google Shape;927;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8" name="Google Shape;928;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29" name="Google Shape;929;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0" name="Google Shape;930;p93"/>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t>
            </a:r>
            <a:r>
              <a:rPr b="0" lang="en-US" sz="1500">
                <a:latin typeface="Plus Jakarta Sans"/>
                <a:ea typeface="Plus Jakarta Sans"/>
                <a:cs typeface="Plus Jakarta Sans"/>
                <a:sym typeface="Plus Jakarta Sans"/>
              </a:rPr>
              <a:t>highlights</a:t>
            </a:r>
            <a:r>
              <a:rPr b="0" lang="en-US" sz="1500">
                <a:latin typeface="Plus Jakarta Sans"/>
                <a:ea typeface="Plus Jakarta Sans"/>
                <a:cs typeface="Plus Jakarta Sans"/>
                <a:sym typeface="Plus Jakarta Sans"/>
              </a:rPr>
              <a:t> women’s health at all life stages.</a:t>
            </a:r>
            <a:endParaRPr/>
          </a:p>
        </p:txBody>
      </p:sp>
      <p:sp>
        <p:nvSpPr>
          <p:cNvPr id="931" name="Google Shape;931;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2" name="Google Shape;932;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3" name="Google Shape;933;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Women’s health infographics</a:t>
            </a:r>
            <a:endParaRPr/>
          </a:p>
        </p:txBody>
      </p:sp>
      <p:sp>
        <p:nvSpPr>
          <p:cNvPr id="940" name="Google Shape;940;p9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preventive care throughout a woman’s life</a:t>
            </a:r>
            <a:r>
              <a:rPr lang="en-US" sz="1400">
                <a:solidFill>
                  <a:srgbClr val="4C4C4C"/>
                </a:solidFill>
                <a:latin typeface="Plus Jakarta Sans"/>
                <a:ea typeface="Plus Jakarta Sans"/>
                <a:cs typeface="Plus Jakarta Sans"/>
                <a:sym typeface="Plus Jakarta Sans"/>
              </a:rPr>
              <a:t>. </a:t>
            </a:r>
            <a:endParaRPr/>
          </a:p>
        </p:txBody>
      </p:sp>
      <p:pic>
        <p:nvPicPr>
          <p:cNvPr id="941" name="Google Shape;941;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2" name="Google Shape;942;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Women’s health through the ages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Your 20s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Your 30s</a:t>
            </a:r>
            <a:endParaRPr/>
          </a:p>
          <a:p>
            <a:pPr indent="-317500" lvl="0" marL="457200" rtl="0" algn="l">
              <a:spcBef>
                <a:spcPts val="0"/>
              </a:spcBef>
              <a:spcAft>
                <a:spcPts val="0"/>
              </a:spcAft>
              <a:buClr>
                <a:schemeClr val="accent1"/>
              </a:buClr>
              <a:buSzPts val="1400"/>
              <a:buAutoNum type="arabicPeriod"/>
            </a:pPr>
            <a:r>
              <a:rPr lang="en-US"/>
              <a:t>Your 40s</a:t>
            </a:r>
            <a:endParaRPr/>
          </a:p>
          <a:p>
            <a:pPr indent="-317500" lvl="0" marL="457200" rtl="0" algn="l">
              <a:spcBef>
                <a:spcPts val="0"/>
              </a:spcBef>
              <a:spcAft>
                <a:spcPts val="0"/>
              </a:spcAft>
              <a:buClr>
                <a:schemeClr val="accent1"/>
              </a:buClr>
              <a:buSzPts val="1400"/>
              <a:buAutoNum type="arabicPeriod"/>
            </a:pPr>
            <a:r>
              <a:rPr lang="en-US"/>
              <a:t>Your 50s</a:t>
            </a:r>
            <a:endParaRPr/>
          </a:p>
          <a:p>
            <a:pPr indent="-317500" lvl="0" marL="457200" rtl="0" algn="l">
              <a:spcBef>
                <a:spcPts val="0"/>
              </a:spcBef>
              <a:spcAft>
                <a:spcPts val="0"/>
              </a:spcAft>
              <a:buClr>
                <a:schemeClr val="accent1"/>
              </a:buClr>
              <a:buSzPts val="1400"/>
              <a:buAutoNum type="arabicPeriod"/>
            </a:pPr>
            <a:r>
              <a:rPr lang="en-US"/>
              <a:t>Your 60s and beyond</a:t>
            </a:r>
            <a:endParaRPr/>
          </a:p>
          <a:p>
            <a:pPr indent="-317500" lvl="0" marL="457200" rtl="0" algn="l">
              <a:spcBef>
                <a:spcPts val="0"/>
              </a:spcBef>
              <a:spcAft>
                <a:spcPts val="0"/>
              </a:spcAft>
              <a:buClr>
                <a:schemeClr val="accent1"/>
              </a:buClr>
              <a:buSzPts val="1400"/>
              <a:buAutoNum type="arabicPeriod"/>
            </a:pPr>
            <a:r>
              <a:rPr lang="en-US"/>
              <a:t>Embrace every decade</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pic>
        <p:nvPicPr>
          <p:cNvPr id="948" name="Google Shape;948;p95"/>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949" name="Google Shape;949;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0" name="Google Shape;950;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1" name="Google Shape;951;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2" name="Google Shape;952;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953" name="Google Shape;953;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54" name="Google Shape;954;p95"/>
          <p:cNvSpPr txBox="1"/>
          <p:nvPr>
            <p:ph idx="1" type="body"/>
          </p:nvPr>
        </p:nvSpPr>
        <p:spPr>
          <a:xfrm>
            <a:off x="723900" y="2484975"/>
            <a:ext cx="5115900" cy="2502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Friends, Fitness, and Housework May Ward Off Alzheimer’s Disease</a:t>
            </a:r>
            <a:endParaRPr b="0" sz="1300" u="sng">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Weight Training for Women</a:t>
            </a:r>
            <a:endParaRPr b="0" sz="1100" u="sng">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Premenstrual Syndrome</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video </a:t>
            </a:r>
            <a:r>
              <a:rPr b="0" lang="en-US" sz="1200">
                <a:latin typeface="Plus Jakarta Sans"/>
                <a:ea typeface="Plus Jakarta Sans"/>
                <a:cs typeface="Plus Jakarta Sans"/>
                <a:sym typeface="Plus Jakarta Sans"/>
              </a:rPr>
              <a:t>available</a:t>
            </a:r>
            <a:r>
              <a:rPr b="0" lang="en-US" sz="1200">
                <a:latin typeface="Plus Jakarta Sans"/>
                <a:ea typeface="Plus Jakarta Sans"/>
                <a:cs typeface="Plus Jakarta Sans"/>
                <a:sym typeface="Plus Jakarta Sans"/>
              </a:rPr>
              <a:t> in </a:t>
            </a:r>
            <a:r>
              <a:rPr b="0" lang="en-US" sz="1200">
                <a:latin typeface="Plus Jakarta Sans"/>
                <a:ea typeface="Plus Jakarta Sans"/>
                <a:cs typeface="Plus Jakarta Sans"/>
                <a:sym typeface="Plus Jakarta Sans"/>
              </a:rPr>
              <a:t>English</a:t>
            </a:r>
            <a:r>
              <a:rPr b="0" lang="en-US" sz="1200">
                <a:latin typeface="Plus Jakarta Sans"/>
                <a:ea typeface="Plus Jakarta Sans"/>
                <a:cs typeface="Plus Jakarta Sans"/>
                <a:sym typeface="Plus Jakarta Sans"/>
              </a:rPr>
              <a:t> and Spanish</a:t>
            </a:r>
            <a:endParaRPr b="0" sz="1200">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55" name="Google Shape;955;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96"/>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62" name="Google Shape;962;p96"/>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63" name="Google Shape;963;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64" name="Google Shape;964;p96"/>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65" name="Google Shape;965;p96"/>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pic>
        <p:nvPicPr>
          <p:cNvPr id="971" name="Google Shape;971;p97"/>
          <p:cNvPicPr preferRelativeResize="0"/>
          <p:nvPr>
            <p:ph idx="2" type="pic"/>
          </p:nvPr>
        </p:nvPicPr>
        <p:blipFill rotWithShape="1">
          <a:blip r:embed="rId3">
            <a:alphaModFix/>
          </a:blip>
          <a:srcRect b="298" l="0" r="0" t="308"/>
          <a:stretch/>
        </p:blipFill>
        <p:spPr>
          <a:xfrm>
            <a:off x="8095047" y="1257696"/>
            <a:ext cx="2124300" cy="4571400"/>
          </a:xfrm>
          <a:prstGeom prst="roundRect">
            <a:avLst>
              <a:gd fmla="val 16667" name="adj"/>
            </a:avLst>
          </a:prstGeom>
        </p:spPr>
      </p:pic>
      <p:sp>
        <p:nvSpPr>
          <p:cNvPr id="972" name="Google Shape;972;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3" name="Google Shape;973;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74" name="Google Shape;974;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75" name="Google Shape;975;p97"/>
          <p:cNvGrpSpPr/>
          <p:nvPr/>
        </p:nvGrpSpPr>
        <p:grpSpPr>
          <a:xfrm>
            <a:off x="2657375" y="3637800"/>
            <a:ext cx="681600" cy="681600"/>
            <a:chOff x="10294125" y="1691525"/>
            <a:chExt cx="681600" cy="681600"/>
          </a:xfrm>
        </p:grpSpPr>
        <p:sp>
          <p:nvSpPr>
            <p:cNvPr id="976" name="Google Shape;976;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7" name="Google Shape;977;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graphicFrame>
        <p:nvGraphicFramePr>
          <p:cNvPr id="983" name="Google Shape;983;p98"/>
          <p:cNvGraphicFramePr/>
          <p:nvPr/>
        </p:nvGraphicFramePr>
        <p:xfrm>
          <a:off x="674176" y="1383025"/>
          <a:ext cx="3000000" cy="3000000"/>
        </p:xfrm>
        <a:graphic>
          <a:graphicData uri="http://schemas.openxmlformats.org/drawingml/2006/table">
            <a:tbl>
              <a:tblPr>
                <a:noFill/>
                <a:tableStyleId>{24EB28EA-DEE0-491D-A105-D7B9BA9E2704}</a:tableStyleId>
              </a:tblPr>
              <a:tblGrid>
                <a:gridCol w="1793550"/>
                <a:gridCol w="2453200"/>
                <a:gridCol w="6596875"/>
              </a:tblGrid>
              <a:tr h="3652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1397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All about breast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Common Benign Lumps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https://healthhub.crestnerhealth.com/breast-health/types/common-benign-lumps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https://healthhub.crestnerhealth.com/breast-health/types/common-benign-lumps?language_content_entity=es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0237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Breast Health: Preventive Care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https://healthhub.crestnerhealth.com/breast-health/prevention/breast-health-preventive-care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https://healthhub.crestnerhealth.com/breast-health/prevention/breast-health-preventive-care?language_content_entity=es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2066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Normal Breast Development and Changes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https://healthhub.crestnerhealth.com/breast-health/symptoms/normal-breast-development-and-changes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https://healthhub.crestnerhealth.com/breast-health/symptoms/normal-breast-development-and-changes?language_content_entity=es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731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Mammograms: What to Expect and How to Prepare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https://healthhub.crestnerhealth.com/obgyn/diagnosis/mammograms-what-expect-and-how-prepare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030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Risk Factors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https://healthhub.crestnerhealth.com/breast-health/causes/breast-cancer-risk-factors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84" name="Google Shape;984;p98"/>
          <p:cNvSpPr txBox="1"/>
          <p:nvPr>
            <p:ph type="title"/>
          </p:nvPr>
        </p:nvSpPr>
        <p:spPr>
          <a:xfrm>
            <a:off x="740664" y="-505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5" name="Google Shape;985;p98"/>
          <p:cNvSpPr txBox="1"/>
          <p:nvPr>
            <p:ph idx="1" type="body"/>
          </p:nvPr>
        </p:nvSpPr>
        <p:spPr>
          <a:xfrm>
            <a:off x="735125" y="660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9"/>
          <p:cNvSpPr txBox="1"/>
          <p:nvPr>
            <p:ph type="title"/>
          </p:nvPr>
        </p:nvSpPr>
        <p:spPr>
          <a:xfrm>
            <a:off x="740664" y="-2771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2" name="Google Shape;992;p99"/>
          <p:cNvSpPr txBox="1"/>
          <p:nvPr>
            <p:ph idx="1" type="body"/>
          </p:nvPr>
        </p:nvSpPr>
        <p:spPr>
          <a:xfrm>
            <a:off x="735125" y="8889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3" name="Google Shape;993;p99"/>
          <p:cNvGraphicFramePr/>
          <p:nvPr/>
        </p:nvGraphicFramePr>
        <p:xfrm>
          <a:off x="781501" y="1518725"/>
          <a:ext cx="3000000" cy="3000000"/>
        </p:xfrm>
        <a:graphic>
          <a:graphicData uri="http://schemas.openxmlformats.org/drawingml/2006/table">
            <a:tbl>
              <a:tblPr>
                <a:noFill/>
                <a:tableStyleId>{24EB28EA-DEE0-491D-A105-D7B9BA9E2704}</a:tableStyleId>
              </a:tblPr>
              <a:tblGrid>
                <a:gridCol w="1767125"/>
                <a:gridCol w="2931425"/>
                <a:gridCol w="6526075"/>
              </a:tblGrid>
              <a:tr h="3958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4141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Staying fit and healthy</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and Eat Smart to Keep the Weight Off</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https://healthhub.crestnerhealth.com/digestive-health/prevention/exercise-and-eat-smart-keep-weight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25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Weight Training for Women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https://healthhub.crestnerhealth.com/wellness/fitness/weight-training-women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414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Woman's Guide to Beating Heart Disease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https://healthhub.crestnerhealth.com/heart-health/prevention/womans-guide-beating-heart-disease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471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As we age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Perimenopause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https://healthhub.crestnerhealth.com/obgyn/management/perimenopause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https://healthhub.crestnerhealth.com/obgyn/management/perimenopause?language_content_entity=es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414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Beyond Hot Flashes: Other Symptoms of 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https://healthhub.crestnerhealth.com/obgyn/symptoms/beyond-hot-flashes-other-symptoms-menopause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47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Osteoporosis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https://healthhub.crestnerhealth.com/orthopedics/types/osteoporosis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https://healthhub.crestnerhealth.com/orthopedics/types/osteoporosis?language_content_entity=es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47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Staying Healthy After 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https://healthhub.crestnerhealth.com/obgyn/management/staying-healthy-after-menopause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https://healthhub.crestnerhealth.com/obgyn/management/staying-healthy-after-menopause?language_content_entity=es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women’s health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graphicFrame>
        <p:nvGraphicFramePr>
          <p:cNvPr id="999" name="Google Shape;999;p100"/>
          <p:cNvGraphicFramePr/>
          <p:nvPr/>
        </p:nvGraphicFramePr>
        <p:xfrm>
          <a:off x="274026" y="1700217"/>
          <a:ext cx="3000000" cy="3000000"/>
        </p:xfrm>
        <a:graphic>
          <a:graphicData uri="http://schemas.openxmlformats.org/drawingml/2006/table">
            <a:tbl>
              <a:tblPr>
                <a:noFill/>
                <a:tableStyleId>{24EB28EA-DEE0-491D-A105-D7B9BA9E2704}</a:tableStyleId>
              </a:tblPr>
              <a:tblGrid>
                <a:gridCol w="1869925"/>
                <a:gridCol w="2736250"/>
                <a:gridCol w="7037750"/>
              </a:tblGrid>
              <a:tr h="5261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6562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Common gynecological issues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Heavy Bleeding? Check With Your Healthcare Provider</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https://healthhub.crestnerhealth.com/obgyn/symptoms/heavy-bleeding-check-your-healthcare-provider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Endometriosis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https://healthhub.crestnerhealth.com/obgyn/types/endometriosis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https://healthhub.crestnerhealth.com/obgyn/types/endometriosis?language_content_entity=es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Recognizing Gynecologic Problems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https://healthhub.crestnerhealth.com/obgyn/symptoms/recognizing-gynecologic-problems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https://healthhub.crestnerhealth.com/obgyn/symptoms/recognizing-gynecologic-problems?language_content_entity=es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Premenstrual Syndrome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https://healthhub.crestnerhealth.com/obgyn/types/premenstrual-syndrome-pms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https://healthhub.crestnerhealth.com/obgyn/types/premenstrual-syndrome-pms?language_content_entity=es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00" name="Google Shape;1000;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1" name="Google Shape;1001;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graphicFrame>
        <p:nvGraphicFramePr>
          <p:cNvPr id="1007" name="Google Shape;1007;p101"/>
          <p:cNvGraphicFramePr/>
          <p:nvPr/>
        </p:nvGraphicFramePr>
        <p:xfrm>
          <a:off x="227664" y="1763917"/>
          <a:ext cx="3000000" cy="3000000"/>
        </p:xfrm>
        <a:graphic>
          <a:graphicData uri="http://schemas.openxmlformats.org/drawingml/2006/table">
            <a:tbl>
              <a:tblPr>
                <a:noFill/>
                <a:tableStyleId>{24EB28EA-DEE0-491D-A105-D7B9BA9E2704}</a:tableStyleId>
              </a:tblPr>
              <a:tblGrid>
                <a:gridCol w="1869925"/>
                <a:gridCol w="2736250"/>
                <a:gridCol w="7037750"/>
              </a:tblGrid>
              <a:tr h="4881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0120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 pregnancy</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Nutrition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https://healthhub.crestnerhealth.com/wellness/nutrition/nutrition-during-pregnancy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https://healthhub.crestnerhealth.com/wellness/nutrition/nutrition-during-pregnancy?language_content_entity=es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231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https://healthhub.crestnerhealth.com/wellness/fitness/exercise-during-pregnancy-1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https://healthhub.crestnerhealth.com/wellness/fitness/exercise-during-pregnancy-1?language_content_entity=es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509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Common Discomforts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https://healthhub.crestnerhealth.com/obgyn/related-conditions/common-discomforts-during-pregnancy</a:t>
                      </a:r>
                      <a:r>
                        <a:rPr lang="en-US" sz="1100" u="sng">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https://healthhub.crestnerhealth.com/obgyn/related-conditions/common-discomforts-during-pregnancy?language_content_entity=es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898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Know How to Spot Pregnancy Complications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https://healthhub.crestnerhealth.com/obgyn/symptoms/know-how-spot-pregnancy-complications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8" name="Google Shape;1008;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9" name="Google Shape;1009;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graphicFrame>
        <p:nvGraphicFramePr>
          <p:cNvPr id="1015" name="Google Shape;1015;p102"/>
          <p:cNvGraphicFramePr/>
          <p:nvPr/>
        </p:nvGraphicFramePr>
        <p:xfrm>
          <a:off x="227664" y="1687717"/>
          <a:ext cx="3000000" cy="3000000"/>
        </p:xfrm>
        <a:graphic>
          <a:graphicData uri="http://schemas.openxmlformats.org/drawingml/2006/table">
            <a:tbl>
              <a:tblPr>
                <a:noFill/>
                <a:tableStyleId>{24EB28EA-DEE0-491D-A105-D7B9BA9E2704}</a:tableStyleId>
              </a:tblPr>
              <a:tblGrid>
                <a:gridCol w="1869925"/>
                <a:gridCol w="2736250"/>
                <a:gridCol w="7037750"/>
              </a:tblGrid>
              <a:tr h="4383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1391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Cancer concerns for women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Introduction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https://healthhub.crestnerhealth.com/breast-health/definition/breast-cancer-introduction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https://healthhub.crestnerhealth.com/breast-health/definition/breast-cancer-introduction?language_content_entity=es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424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Cervical Cancer: Introduction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https://healthhub.crestnerhealth.com/oncology/types/cervical-cancer-introduction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https://healthhub.crestnerhealth.com/oncology/types/cervical-cancer-introduction?language_content_entity=es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94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Uterine Sarcoma: Risk Factors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https://healthhub.crestnerhealth.com/obgyn/causes/uterine-sarcoma-risk-factors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91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a:t>
                      </a:r>
                      <a:r>
                        <a:rPr lang="en-US" sz="1100">
                          <a:latin typeface="Plus Jakarta Sans"/>
                          <a:ea typeface="Plus Jakarta Sans"/>
                          <a:cs typeface="Plus Jakarta Sans"/>
                          <a:sym typeface="Plus Jakarta Sans"/>
                        </a:rPr>
                        <a:t>varian Cancer: Symptoms</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https://healthhub.crestnerhealth.com/oncology/symptoms/ovarian-cancer-symptoms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19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Colorectal Cancer: Prevention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https://healthhub.crestnerhealth.com/oncology/prevention/colorectal-cancer-prevention-0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6" name="Google Shape;1016;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7" name="Google Shape;1017;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graphicFrame>
        <p:nvGraphicFramePr>
          <p:cNvPr id="1023" name="Google Shape;1023;p103"/>
          <p:cNvGraphicFramePr/>
          <p:nvPr/>
        </p:nvGraphicFramePr>
        <p:xfrm>
          <a:off x="227664" y="1844742"/>
          <a:ext cx="3000000" cy="3000000"/>
        </p:xfrm>
        <a:graphic>
          <a:graphicData uri="http://schemas.openxmlformats.org/drawingml/2006/table">
            <a:tbl>
              <a:tblPr>
                <a:noFill/>
                <a:tableStyleId>{24EB28EA-DEE0-491D-A105-D7B9BA9E2704}</a:tableStyleId>
              </a:tblPr>
              <a:tblGrid>
                <a:gridCol w="1869925"/>
                <a:gridCol w="2749675"/>
                <a:gridCol w="7024325"/>
              </a:tblGrid>
              <a:tr h="4169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2895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 and interactive tools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Eating Well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https://healthhub.crestnerhealth.com/obgyn/management/eating-well-during-pregnancy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https://healthhub.crestnerhealth.com/obgyn/management/eating-well-during-pregnancy?language_content_entity=es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97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Premenstrual Syndrome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https://healthhub.crestnerhealth.com/obgyn/types/premenstrual-syndrome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accent3"/>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https://healthhub.crestnerhealth.com/obgyn/types/premenstrual-syndrome?language_content_entity=es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25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Osteoporosis Risk Assessment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https://healthhub.crestnerhealth.com/wellness/healthy-living/osteoporosis-risk-assessment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62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Breast Health Assessment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https://healthhub.crestnerhealth.com/breast-health/diagnosis/breast-cancer-risk-assessment</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2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Heart Quiz for Women Only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https://healthhub.crestnerhealth.com/heart-health/prevention/heart-quiz-women-only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24" name="Google Shape;1024;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25" name="Google Shape;1025;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10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32" name="Google Shape;1032;p104"/>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33" name="Google Shape;1033;p104"/>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
        <p:nvSpPr>
          <p:cNvPr id="1034" name="Google Shape;1034;p104"/>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35" name="Google Shape;1035;p104"/>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July</a:t>
            </a:r>
            <a:endParaRPr/>
          </a:p>
        </p:txBody>
      </p:sp>
      <p:sp>
        <p:nvSpPr>
          <p:cNvPr id="1036" name="Google Shape;1036;p104"/>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Aug</a:t>
            </a:r>
            <a:endParaRPr/>
          </a:p>
        </p:txBody>
      </p:sp>
      <p:sp>
        <p:nvSpPr>
          <p:cNvPr id="1037" name="Google Shape;1037;p104"/>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Liver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038" name="Google Shape;1038;p104"/>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Get Ready for Fall</a:t>
            </a:r>
            <a:r>
              <a:rPr b="1" lang="en-US" sz="1350">
                <a:solidFill>
                  <a:srgbClr val="3C4043"/>
                </a:solidFill>
                <a:highlight>
                  <a:srgbClr val="FFFFFF"/>
                </a:highlight>
                <a:latin typeface="Plus Jakarta Sans"/>
                <a:ea typeface="Plus Jakarta Sans"/>
                <a:cs typeface="Plus Jakarta Sans"/>
                <a:sym typeface="Plus Jakarta Sans"/>
              </a:rPr>
              <a:t>: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Back to School, Physicals, Vaccines &amp; Flu Shots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pic>
        <p:nvPicPr>
          <p:cNvPr id="1044" name="Google Shape;1044;p105"/>
          <p:cNvPicPr preferRelativeResize="0"/>
          <p:nvPr/>
        </p:nvPicPr>
        <p:blipFill>
          <a:blip r:embed="rId3">
            <a:alphaModFix/>
          </a:blip>
          <a:stretch>
            <a:fillRect/>
          </a:stretch>
        </p:blipFill>
        <p:spPr>
          <a:xfrm>
            <a:off x="333350" y="2102600"/>
            <a:ext cx="7350148" cy="3554400"/>
          </a:xfrm>
          <a:prstGeom prst="rect">
            <a:avLst/>
          </a:prstGeom>
          <a:noFill/>
          <a:ln cap="flat" cmpd="sng" w="9525">
            <a:solidFill>
              <a:schemeClr val="dk1"/>
            </a:solidFill>
            <a:prstDash val="solid"/>
            <a:round/>
            <a:headEnd len="sm" w="sm" type="none"/>
            <a:tailEnd len="sm" w="sm" type="none"/>
          </a:ln>
          <a:effectLst>
            <a:outerShdw blurRad="57150" rotWithShape="0" algn="bl" dir="2640000" dist="85725">
              <a:srgbClr val="000000">
                <a:alpha val="50000"/>
              </a:srgbClr>
            </a:outerShdw>
          </a:effectLst>
        </p:spPr>
      </p:pic>
      <p:sp>
        <p:nvSpPr>
          <p:cNvPr id="1045" name="Google Shape;1045;p10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46" name="Google Shape;1046;p10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47" name="Google Shape;1047;p10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48" name="Google Shape;1048;p105"/>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7">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49" name="Google Shape;1049;p105"/>
          <p:cNvGrpSpPr/>
          <p:nvPr/>
        </p:nvGrpSpPr>
        <p:grpSpPr>
          <a:xfrm>
            <a:off x="9827386" y="1177750"/>
            <a:ext cx="612622" cy="612000"/>
            <a:chOff x="10134200" y="974025"/>
            <a:chExt cx="681600" cy="612000"/>
          </a:xfrm>
        </p:grpSpPr>
        <p:sp>
          <p:nvSpPr>
            <p:cNvPr id="1050" name="Google Shape;1050;p10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1" name="Google Shape;1051;p105"/>
            <p:cNvPicPr preferRelativeResize="0"/>
            <p:nvPr/>
          </p:nvPicPr>
          <p:blipFill>
            <a:blip r:embed="rId8">
              <a:alphaModFix/>
            </a:blip>
            <a:stretch>
              <a:fillRect/>
            </a:stretch>
          </p:blipFill>
          <p:spPr>
            <a:xfrm>
              <a:off x="10259988" y="1083754"/>
              <a:ext cx="430025" cy="392531"/>
            </a:xfrm>
            <a:prstGeom prst="rect">
              <a:avLst/>
            </a:prstGeom>
            <a:noFill/>
            <a:ln>
              <a:noFill/>
            </a:ln>
          </p:spPr>
        </p:pic>
      </p:grpSp>
      <p:sp>
        <p:nvSpPr>
          <p:cNvPr id="1052" name="Google Shape;1052;p105"/>
          <p:cNvSpPr/>
          <p:nvPr/>
        </p:nvSpPr>
        <p:spPr>
          <a:xfrm>
            <a:off x="1378325" y="371000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10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54" name="Google Shape;1054;p105"/>
          <p:cNvGraphicFramePr/>
          <p:nvPr/>
        </p:nvGraphicFramePr>
        <p:xfrm>
          <a:off x="7864400" y="3506725"/>
          <a:ext cx="3000000" cy="3000000"/>
        </p:xfrm>
        <a:graphic>
          <a:graphicData uri="http://schemas.openxmlformats.org/drawingml/2006/table">
            <a:tbl>
              <a:tblPr>
                <a:noFill/>
                <a:tableStyleId>{F4216C7D-F19B-45FE-9AFB-56507EB2CA49}</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women’s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Women’s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pic>
        <p:nvPicPr>
          <p:cNvPr id="803" name="Google Shape;803;p84"/>
          <p:cNvPicPr preferRelativeResize="0"/>
          <p:nvPr/>
        </p:nvPicPr>
        <p:blipFill>
          <a:blip r:embed="rId3">
            <a:alphaModFix/>
          </a:blip>
          <a:stretch>
            <a:fillRect/>
          </a:stretch>
        </p:blipFill>
        <p:spPr>
          <a:xfrm>
            <a:off x="333350" y="2102600"/>
            <a:ext cx="7350148" cy="3554400"/>
          </a:xfrm>
          <a:prstGeom prst="rect">
            <a:avLst/>
          </a:prstGeom>
          <a:noFill/>
          <a:ln cap="flat" cmpd="sng" w="9525">
            <a:solidFill>
              <a:schemeClr val="dk1"/>
            </a:solidFill>
            <a:prstDash val="solid"/>
            <a:round/>
            <a:headEnd len="sm" w="sm" type="none"/>
            <a:tailEnd len="sm" w="sm" type="none"/>
          </a:ln>
          <a:effectLst>
            <a:outerShdw blurRad="57150" rotWithShape="0" algn="bl" dir="2640000" dist="85725">
              <a:srgbClr val="000000">
                <a:alpha val="50000"/>
              </a:srgbClr>
            </a:outerShdw>
          </a:effectLst>
        </p:spPr>
      </p:pic>
      <p:sp>
        <p:nvSpPr>
          <p:cNvPr id="804" name="Google Shape;804;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5" name="Google Shape;805;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7" name="Google Shape;807;p8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7">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8" name="Google Shape;808;p84"/>
          <p:cNvGrpSpPr/>
          <p:nvPr/>
        </p:nvGrpSpPr>
        <p:grpSpPr>
          <a:xfrm>
            <a:off x="9827386" y="1177750"/>
            <a:ext cx="612622" cy="612000"/>
            <a:chOff x="10134200" y="974025"/>
            <a:chExt cx="681600" cy="612000"/>
          </a:xfrm>
        </p:grpSpPr>
        <p:sp>
          <p:nvSpPr>
            <p:cNvPr id="809" name="Google Shape;809;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0" name="Google Shape;810;p84"/>
            <p:cNvPicPr preferRelativeResize="0"/>
            <p:nvPr/>
          </p:nvPicPr>
          <p:blipFill>
            <a:blip r:embed="rId8">
              <a:alphaModFix/>
            </a:blip>
            <a:stretch>
              <a:fillRect/>
            </a:stretch>
          </p:blipFill>
          <p:spPr>
            <a:xfrm>
              <a:off x="10259988" y="1083754"/>
              <a:ext cx="430025" cy="392531"/>
            </a:xfrm>
            <a:prstGeom prst="rect">
              <a:avLst/>
            </a:prstGeom>
            <a:noFill/>
            <a:ln>
              <a:noFill/>
            </a:ln>
          </p:spPr>
        </p:pic>
      </p:grpSp>
      <p:sp>
        <p:nvSpPr>
          <p:cNvPr id="811" name="Google Shape;811;p84"/>
          <p:cNvSpPr/>
          <p:nvPr/>
        </p:nvSpPr>
        <p:spPr>
          <a:xfrm>
            <a:off x="1378325" y="371000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06725"/>
          <a:ext cx="3000000" cy="3000000"/>
        </p:xfrm>
        <a:graphic>
          <a:graphicData uri="http://schemas.openxmlformats.org/drawingml/2006/table">
            <a:tbl>
              <a:tblPr>
                <a:noFill/>
                <a:tableStyleId>{F4216C7D-F19B-45FE-9AFB-56507EB2CA49}</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340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Breast health</a:t>
            </a:r>
            <a:endParaRPr/>
          </a:p>
        </p:txBody>
      </p:sp>
      <p:graphicFrame>
        <p:nvGraphicFramePr>
          <p:cNvPr id="832" name="Google Shape;832;p86"/>
          <p:cNvGraphicFramePr/>
          <p:nvPr/>
        </p:nvGraphicFramePr>
        <p:xfrm>
          <a:off x="741363" y="931588"/>
          <a:ext cx="3000000" cy="3000000"/>
        </p:xfrm>
        <a:graphic>
          <a:graphicData uri="http://schemas.openxmlformats.org/drawingml/2006/table">
            <a:tbl>
              <a:tblPr>
                <a:noFill/>
                <a:tableStyleId>{24EB28EA-DEE0-491D-A105-D7B9BA9E2704}</a:tableStyleId>
              </a:tblPr>
              <a:tblGrid>
                <a:gridCol w="3663550"/>
                <a:gridCol w="3589850"/>
                <a:gridCol w="2035650"/>
              </a:tblGrid>
              <a:tr h="516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When it comes to your breast development, what’s normal, and what isn’t? Changes will continue to happen throughout your life. Here’s what to expect.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https://healthhub.crestnerhealth.com/breast-health/symptoms/normal-breast-development-and-changes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https://healthhub.crestnerhealth.com/breast-health/symptoms/normal-breast-development-and-changes?language_content_entity=es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 know that lumps in your breasts can signal cancer. But how much do you know about non-cancerous lumps like cysts? Find out how they’re diagnosed and treated.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https://healthhub.crestnerhealth.com/breast-health/types/common-benign-lumps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https://healthhub.crestnerhealth.com/breast-health/types/common-benign-lumps?language_content_entity=es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78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Mammograms are a proven way to lower your chances of dying from breast cancer. Proper prep is key. Take these steps to get ready for your test.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https://healthhub.crestnerhealth.com/obgyn/diagnosis/mammograms-what-expect-and-how-prepare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751200" y="64083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two pretty young woman comically hold citrus fruits over their chests and make funny faces - breast health stock pictures, royalty-free photos &amp; images" id="838" name="Google Shape;838;p86"/>
          <p:cNvPicPr preferRelativeResize="0"/>
          <p:nvPr/>
        </p:nvPicPr>
        <p:blipFill>
          <a:blip r:embed="rId9">
            <a:alphaModFix/>
          </a:blip>
          <a:stretch>
            <a:fillRect/>
          </a:stretch>
        </p:blipFill>
        <p:spPr>
          <a:xfrm>
            <a:off x="8305712" y="1606750"/>
            <a:ext cx="1492360" cy="1404575"/>
          </a:xfrm>
          <a:prstGeom prst="rect">
            <a:avLst/>
          </a:prstGeom>
          <a:noFill/>
          <a:ln>
            <a:noFill/>
          </a:ln>
        </p:spPr>
      </p:pic>
      <p:pic>
        <p:nvPicPr>
          <p:cNvPr descr="senior medical appointment - female patient talking to doctor stock pictures, royalty-free photos &amp; images" id="839" name="Google Shape;839;p86"/>
          <p:cNvPicPr preferRelativeResize="0"/>
          <p:nvPr/>
        </p:nvPicPr>
        <p:blipFill>
          <a:blip r:embed="rId10">
            <a:alphaModFix/>
          </a:blip>
          <a:stretch>
            <a:fillRect/>
          </a:stretch>
        </p:blipFill>
        <p:spPr>
          <a:xfrm>
            <a:off x="8201500" y="3573413"/>
            <a:ext cx="1700785" cy="1128071"/>
          </a:xfrm>
          <a:prstGeom prst="rect">
            <a:avLst/>
          </a:prstGeom>
          <a:noFill/>
          <a:ln>
            <a:noFill/>
          </a:ln>
        </p:spPr>
      </p:pic>
      <p:pic>
        <p:nvPicPr>
          <p:cNvPr descr="healthcare: reminder note to schedule mammogram - mammogram appointment stock pictures, royalty-free photos &amp; images" id="840" name="Google Shape;840;p86"/>
          <p:cNvPicPr preferRelativeResize="0"/>
          <p:nvPr/>
        </p:nvPicPr>
        <p:blipFill>
          <a:blip r:embed="rId11">
            <a:alphaModFix/>
          </a:blip>
          <a:stretch>
            <a:fillRect/>
          </a:stretch>
        </p:blipFill>
        <p:spPr>
          <a:xfrm>
            <a:off x="8201500" y="5102542"/>
            <a:ext cx="1700785" cy="11433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315000" y="158500"/>
            <a:ext cx="10952400" cy="1246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Healthy pregnancy</a:t>
            </a:r>
            <a:endParaRPr/>
          </a:p>
        </p:txBody>
      </p:sp>
      <p:graphicFrame>
        <p:nvGraphicFramePr>
          <p:cNvPr id="847" name="Google Shape;847;p87"/>
          <p:cNvGraphicFramePr/>
          <p:nvPr/>
        </p:nvGraphicFramePr>
        <p:xfrm>
          <a:off x="436563" y="1712363"/>
          <a:ext cx="3000000" cy="3000000"/>
        </p:xfrm>
        <a:graphic>
          <a:graphicData uri="http://schemas.openxmlformats.org/drawingml/2006/table">
            <a:tbl>
              <a:tblPr>
                <a:noFill/>
                <a:tableStyleId>{24EB28EA-DEE0-491D-A105-D7B9BA9E2704}</a:tableStyleId>
              </a:tblPr>
              <a:tblGrid>
                <a:gridCol w="3836850"/>
                <a:gridCol w="3455625"/>
                <a:gridCol w="1996575"/>
              </a:tblGrid>
              <a:tr h="4922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Moderate physical activity can do wonders to reduce physical discomfort during pregnancy. Here’s what to know if your provider gives you the green light to exercise.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https://healthhub.crestnerhealth.com/wellness/fitness/exercise-during-pregnancy-1</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https://healthhub.crestnerhealth.com/wellness/fitness/exercise-during-pregnancy-1?language_content_entity=es</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Have a baby on the way? Choose nourishing foods that support your little one’s healthy growth and your recovery after delivery. Watch this video for helpful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English video:</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https://healthhub.crestnerhealth.com/obgyn/management/eating-well-during-pregnancy</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Spanish video:</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https://healthhub.crestnerhealth.com/obgyn/management/eating-well-during-pregnancy?language_content_entity=es</a:t>
                      </a:r>
                      <a:r>
                        <a:rPr lang="en-US" sz="1200">
                          <a:solidFill>
                            <a:schemeClr val="accent3"/>
                          </a:solidFill>
                          <a:latin typeface="Plus Jakarta Sans"/>
                          <a:ea typeface="Plus Jakarta Sans"/>
                          <a:cs typeface="Plus Jakarta Sans"/>
                          <a:sym typeface="Plus Jakarta Sans"/>
                        </a:rPr>
                        <a:t> </a:t>
                      </a:r>
                      <a:endParaRPr>
                        <a:solidFill>
                          <a:schemeClr val="accent3"/>
                        </a:solidFill>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4976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024050" y="3352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676400" y="2637025"/>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pregnant women exercising in pool - pregnant woman exercising stock pictures, royalty-free photos &amp; images" id="853" name="Google Shape;853;p87"/>
          <p:cNvPicPr preferRelativeResize="0"/>
          <p:nvPr/>
        </p:nvPicPr>
        <p:blipFill>
          <a:blip r:embed="rId8">
            <a:alphaModFix/>
          </a:blip>
          <a:stretch>
            <a:fillRect/>
          </a:stretch>
        </p:blipFill>
        <p:spPr>
          <a:xfrm>
            <a:off x="7884825" y="2388800"/>
            <a:ext cx="1700785" cy="1133856"/>
          </a:xfrm>
          <a:prstGeom prst="rect">
            <a:avLst/>
          </a:prstGeom>
          <a:noFill/>
          <a:ln>
            <a:noFill/>
          </a:ln>
        </p:spPr>
      </p:pic>
      <p:pic>
        <p:nvPicPr>
          <p:cNvPr descr="pregnant woman eating healthy breakfast and listening to music on bed - pregnant woman eating stock pictures, royalty-free photos &amp; images" id="854" name="Google Shape;854;p87"/>
          <p:cNvPicPr preferRelativeResize="0"/>
          <p:nvPr/>
        </p:nvPicPr>
        <p:blipFill>
          <a:blip r:embed="rId9">
            <a:alphaModFix/>
          </a:blip>
          <a:stretch>
            <a:fillRect/>
          </a:stretch>
        </p:blipFill>
        <p:spPr>
          <a:xfrm>
            <a:off x="7884825" y="3886200"/>
            <a:ext cx="1700785" cy="11338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Staying healthy at every age</a:t>
            </a:r>
            <a:endParaRPr/>
          </a:p>
        </p:txBody>
      </p:sp>
      <p:graphicFrame>
        <p:nvGraphicFramePr>
          <p:cNvPr id="861" name="Google Shape;861;p88"/>
          <p:cNvGraphicFramePr/>
          <p:nvPr/>
        </p:nvGraphicFramePr>
        <p:xfrm>
          <a:off x="678763" y="886488"/>
          <a:ext cx="3000000" cy="3000000"/>
        </p:xfrm>
        <a:graphic>
          <a:graphicData uri="http://schemas.openxmlformats.org/drawingml/2006/table">
            <a:tbl>
              <a:tblPr>
                <a:noFill/>
                <a:tableStyleId>{24EB28EA-DEE0-491D-A105-D7B9BA9E2704}</a:tableStyleId>
              </a:tblPr>
              <a:tblGrid>
                <a:gridCol w="3731500"/>
                <a:gridCol w="3453475"/>
                <a:gridCol w="2014275"/>
              </a:tblGrid>
              <a:tr h="545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847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Mood changes and night sweats are some of the symptoms of perimenopause, a transitional time around menopause. Your provider can help you cope with the symptoms of this natural process.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https://healthhub.crestnerhealth.com/obgyn/management/perimenopause</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https://healthhub.crestnerhealth.com/obgyn/management/perimenopause?language_content_entity=es</a:t>
                      </a:r>
                      <a:r>
                        <a:rPr lang="en-US" sz="11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25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Menopause can cause many unwelcome symptoms, from hot flashes to heart palpitations. Self-care, support from friends and family, and treatment from your provider can help.</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https://healthhub.crestnerhealth.com/obgyn/symptoms/beyond-hot-flashes-other-symptoms-menopause</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8426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Want to stay strong after menopause? Eat healthy foods, exercise regularly, and follow other smart strategies to boost your health. Here’s how.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https://healthhub.crestnerhealth.com/obgyn/management/staying-healthy-after-menopause</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https://healthhub.crestnerhealth.com/obgyn/management/staying-healthy-after-menopause?language_content_entity=es</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8"/>
          <p:cNvSpPr txBox="1"/>
          <p:nvPr/>
        </p:nvSpPr>
        <p:spPr>
          <a:xfrm>
            <a:off x="678775" y="6494250"/>
            <a:ext cx="106797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629625"/>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sad mid adult woman sitting on stairs in front of her house - perimenopause stock pictures, royalty-free photos &amp; images" id="867" name="Google Shape;867;p88"/>
          <p:cNvPicPr preferRelativeResize="0"/>
          <p:nvPr/>
        </p:nvPicPr>
        <p:blipFill>
          <a:blip r:embed="rId9">
            <a:alphaModFix/>
          </a:blip>
          <a:stretch>
            <a:fillRect/>
          </a:stretch>
        </p:blipFill>
        <p:spPr>
          <a:xfrm>
            <a:off x="7947723" y="1735450"/>
            <a:ext cx="1700785" cy="1136748"/>
          </a:xfrm>
          <a:prstGeom prst="rect">
            <a:avLst/>
          </a:prstGeom>
          <a:noFill/>
          <a:ln>
            <a:noFill/>
          </a:ln>
        </p:spPr>
      </p:pic>
      <p:pic>
        <p:nvPicPr>
          <p:cNvPr descr="happy mature women in garden high fiving - female friends high five stock pictures, royalty-free photos &amp; images" id="868" name="Google Shape;868;p88"/>
          <p:cNvPicPr preferRelativeResize="0"/>
          <p:nvPr/>
        </p:nvPicPr>
        <p:blipFill>
          <a:blip r:embed="rId10">
            <a:alphaModFix/>
          </a:blip>
          <a:stretch>
            <a:fillRect/>
          </a:stretch>
        </p:blipFill>
        <p:spPr>
          <a:xfrm>
            <a:off x="7947725" y="3350717"/>
            <a:ext cx="1700785" cy="1136748"/>
          </a:xfrm>
          <a:prstGeom prst="rect">
            <a:avLst/>
          </a:prstGeom>
          <a:noFill/>
          <a:ln>
            <a:noFill/>
          </a:ln>
        </p:spPr>
      </p:pic>
      <p:pic>
        <p:nvPicPr>
          <p:cNvPr descr="a small group of women jumping into a villa swimming pool - older women active stock pictures, royalty-free photos &amp; images" id="869" name="Google Shape;869;p88"/>
          <p:cNvPicPr preferRelativeResize="0"/>
          <p:nvPr/>
        </p:nvPicPr>
        <p:blipFill>
          <a:blip r:embed="rId11">
            <a:alphaModFix/>
          </a:blip>
          <a:stretch>
            <a:fillRect/>
          </a:stretch>
        </p:blipFill>
        <p:spPr>
          <a:xfrm>
            <a:off x="7947725" y="4965963"/>
            <a:ext cx="1700785" cy="11280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89"/>
          <p:cNvSpPr txBox="1"/>
          <p:nvPr>
            <p:ph type="title"/>
          </p:nvPr>
        </p:nvSpPr>
        <p:spPr>
          <a:xfrm>
            <a:off x="631075" y="13285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Women’s health concerns</a:t>
            </a:r>
            <a:endParaRPr/>
          </a:p>
        </p:txBody>
      </p:sp>
      <p:graphicFrame>
        <p:nvGraphicFramePr>
          <p:cNvPr id="876" name="Google Shape;876;p89"/>
          <p:cNvGraphicFramePr/>
          <p:nvPr/>
        </p:nvGraphicFramePr>
        <p:xfrm>
          <a:off x="602563" y="1038888"/>
          <a:ext cx="3000000" cy="3000000"/>
        </p:xfrm>
        <a:graphic>
          <a:graphicData uri="http://schemas.openxmlformats.org/drawingml/2006/table">
            <a:tbl>
              <a:tblPr>
                <a:noFill/>
                <a:tableStyleId>{24EB28EA-DEE0-491D-A105-D7B9BA9E2704}</a:tableStyleId>
              </a:tblPr>
              <a:tblGrid>
                <a:gridCol w="3887625"/>
                <a:gridCol w="3297350"/>
                <a:gridCol w="2014275"/>
              </a:tblGrid>
              <a:tr h="46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7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Attention, women! Heart disease can strike members of both sexes. Take this quiz to see what you know about the condition and get tips for protecting your ticker.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https://healthhub.crestnerhealth.com/heart-health/prevention/heart-quiz-women-only</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97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No bones about it—osteoporosis is a serious disease. Here’s how to improve your odds of avoiding it. Or, if you already have it, how to reduce further bone loss.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https://healthhub.crestnerhealth.com/orthopedics/types/osteoporosis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https://healthhub.crestnerhealth.com/orthopedics/types/osteoporosis?language_content_entity=es</a:t>
                      </a:r>
                      <a:r>
                        <a:rPr lang="en-US" sz="1200">
                          <a:solidFill>
                            <a:schemeClr val="accent3"/>
                          </a:solidFill>
                          <a:latin typeface="Plus Jakarta Sans"/>
                          <a:ea typeface="Plus Jakarta Sans"/>
                          <a:cs typeface="Plus Jakarta Sans"/>
                          <a:sym typeface="Plus Jakarta Sans"/>
                        </a:rPr>
                        <a:t> </a:t>
                      </a:r>
                      <a:endParaRPr>
                        <a:solidFill>
                          <a:schemeClr val="accent3"/>
                        </a:solidFill>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77" name="Google Shape;877;p89"/>
          <p:cNvSpPr txBox="1"/>
          <p:nvPr/>
        </p:nvSpPr>
        <p:spPr>
          <a:xfrm>
            <a:off x="678775" y="6418975"/>
            <a:ext cx="10674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nvSpPr>
        <p:spPr>
          <a:xfrm>
            <a:off x="100240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676400" y="2560825"/>
            <a:ext cx="681600" cy="681600"/>
            <a:chOff x="10294125" y="1691525"/>
            <a:chExt cx="681600" cy="681600"/>
          </a:xfrm>
        </p:grpSpPr>
        <p:sp>
          <p:nvSpPr>
            <p:cNvPr id="880" name="Google Shape;880;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woman giving all her love to the nature - women celebrating heart health stock pictures, royalty-free photos &amp; images" id="882" name="Google Shape;882;p89"/>
          <p:cNvPicPr preferRelativeResize="0"/>
          <p:nvPr/>
        </p:nvPicPr>
        <p:blipFill>
          <a:blip r:embed="rId7">
            <a:alphaModFix/>
          </a:blip>
          <a:stretch>
            <a:fillRect/>
          </a:stretch>
        </p:blipFill>
        <p:spPr>
          <a:xfrm>
            <a:off x="7993100" y="1679313"/>
            <a:ext cx="1700785" cy="1133856"/>
          </a:xfrm>
          <a:prstGeom prst="rect">
            <a:avLst/>
          </a:prstGeom>
          <a:noFill/>
          <a:ln>
            <a:noFill/>
          </a:ln>
        </p:spPr>
      </p:pic>
      <p:pic>
        <p:nvPicPr>
          <p:cNvPr descr="female in yoga asana - stock image - bone health women stock pictures, royalty-free photos &amp; images" id="883" name="Google Shape;883;p89"/>
          <p:cNvPicPr preferRelativeResize="0"/>
          <p:nvPr/>
        </p:nvPicPr>
        <p:blipFill>
          <a:blip r:embed="rId8">
            <a:alphaModFix/>
          </a:blip>
          <a:stretch>
            <a:fillRect/>
          </a:stretch>
        </p:blipFill>
        <p:spPr>
          <a:xfrm>
            <a:off x="7993100" y="3326083"/>
            <a:ext cx="1700785" cy="113385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