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Lst>
  <p:sldSz cy="6858000" cx="12192000"/>
  <p:notesSz cx="6858000" cy="9144000"/>
  <p:embeddedFontLst>
    <p:embeddedFont>
      <p:font typeface="Plus Jakarta Sans ExtraBold"/>
      <p:bold r:id="rId26"/>
      <p:boldItalic r:id="rId27"/>
    </p:embeddedFont>
    <p:embeddedFont>
      <p:font typeface="Plus Jakarta Sans"/>
      <p:regular r:id="rId28"/>
      <p:bold r:id="rId29"/>
      <p:italic r:id="rId30"/>
      <p:boldItalic r:id="rId31"/>
    </p:embeddedFont>
    <p:embeddedFont>
      <p:font typeface="Montserrat Black"/>
      <p:bold r:id="rId32"/>
      <p:boldItalic r:id="rId33"/>
    </p:embeddedFont>
    <p:embeddedFont>
      <p:font typeface="Plus Jakarta Sans SemiBold"/>
      <p:regular r:id="rId34"/>
      <p:bold r:id="rId35"/>
      <p:italic r:id="rId36"/>
      <p:boldItalic r:id="rId37"/>
    </p:embeddedFont>
    <p:embeddedFont>
      <p:font typeface="Plus Jakarta Sans Medium"/>
      <p:regular r:id="rId38"/>
      <p:bold r:id="rId39"/>
      <p:italic r:id="rId40"/>
      <p:boldItalic r:id="rId41"/>
    </p:embeddedFont>
    <p:embeddedFont>
      <p:font typeface="Plus Jakarta Sans Light"/>
      <p:regular r:id="rId42"/>
      <p:bold r:id="rId43"/>
      <p:italic r:id="rId44"/>
      <p:boldItalic r:id="rId45"/>
    </p:embeddedFont>
    <p:embeddedFont>
      <p:font typeface="DM Serif Display"/>
      <p:regular r:id="rId46"/>
      <p:italic r:id="rId47"/>
    </p:embeddedFont>
    <p:embeddedFont>
      <p:font typeface="Century Gothic"/>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BB8A834-2CBE-4284-8F47-9B115A26D0ED}">
  <a:tblStyle styleId="{8BB8A834-2CBE-4284-8F47-9B115A26D0E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31BC533-D74B-4FDD-A32D-90166FED07F8}"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italic.fntdata"/><Relationship Id="rId42" Type="http://schemas.openxmlformats.org/officeDocument/2006/relationships/font" Target="fonts/PlusJakartaSansLight-regular.fntdata"/><Relationship Id="rId41" Type="http://schemas.openxmlformats.org/officeDocument/2006/relationships/font" Target="fonts/PlusJakartaSansMedium-boldItalic.fntdata"/><Relationship Id="rId44" Type="http://schemas.openxmlformats.org/officeDocument/2006/relationships/font" Target="fonts/PlusJakartaSansLight-italic.fntdata"/><Relationship Id="rId43" Type="http://schemas.openxmlformats.org/officeDocument/2006/relationships/font" Target="fonts/PlusJakartaSansLight-bold.fntdata"/><Relationship Id="rId46" Type="http://schemas.openxmlformats.org/officeDocument/2006/relationships/font" Target="fonts/DMSerifDisplay-regular.fntdata"/><Relationship Id="rId45" Type="http://schemas.openxmlformats.org/officeDocument/2006/relationships/font" Target="fonts/PlusJakartaSansLight-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CenturyGothic-regular.fntdata"/><Relationship Id="rId47" Type="http://schemas.openxmlformats.org/officeDocument/2006/relationships/font" Target="fonts/DMSerifDisplay-italic.fntdata"/><Relationship Id="rId49" Type="http://schemas.openxmlformats.org/officeDocument/2006/relationships/font" Target="fonts/CenturyGothic-bold.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MontserratBlack-boldItalic.fntdata"/><Relationship Id="rId32" Type="http://schemas.openxmlformats.org/officeDocument/2006/relationships/font" Target="fonts/MontserratBlack-bold.fntdata"/><Relationship Id="rId35" Type="http://schemas.openxmlformats.org/officeDocument/2006/relationships/font" Target="fonts/PlusJakartaSansSemiBold-bold.fntdata"/><Relationship Id="rId34" Type="http://schemas.openxmlformats.org/officeDocument/2006/relationships/font" Target="fonts/PlusJakartaSansSemiBold-regular.fntdata"/><Relationship Id="rId37" Type="http://schemas.openxmlformats.org/officeDocument/2006/relationships/font" Target="fonts/PlusJakartaSansSemiBold-boldItalic.fntdata"/><Relationship Id="rId36" Type="http://schemas.openxmlformats.org/officeDocument/2006/relationships/font" Target="fonts/PlusJakartaSansSemiBold-italic.fntdata"/><Relationship Id="rId39" Type="http://schemas.openxmlformats.org/officeDocument/2006/relationships/font" Target="fonts/PlusJakartaSansMedium-bold.fntdata"/><Relationship Id="rId38" Type="http://schemas.openxmlformats.org/officeDocument/2006/relationships/font" Target="fonts/PlusJakartaSansMedium-regular.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font" Target="fonts/PlusJakartaSansExtraBold-bold.fntdata"/><Relationship Id="rId25" Type="http://schemas.openxmlformats.org/officeDocument/2006/relationships/slide" Target="slides/slide17.xml"/><Relationship Id="rId28" Type="http://schemas.openxmlformats.org/officeDocument/2006/relationships/font" Target="fonts/PlusJakartaSans-regular.fntdata"/><Relationship Id="rId27" Type="http://schemas.openxmlformats.org/officeDocument/2006/relationships/font" Target="fonts/PlusJakartaSansExtraBold-boldItalic.fntdata"/><Relationship Id="rId29" Type="http://schemas.openxmlformats.org/officeDocument/2006/relationships/font" Target="fonts/PlusJakartaSans-bold.fntdata"/><Relationship Id="rId51" Type="http://schemas.openxmlformats.org/officeDocument/2006/relationships/font" Target="fonts/CenturyGothic-boldItalic.fntdata"/><Relationship Id="rId50"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aff95717d9_0_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aff95717d9_0_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aff95717d9_0_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5" name="Shape 1285"/>
        <p:cNvGrpSpPr/>
        <p:nvPr/>
      </p:nvGrpSpPr>
      <p:grpSpPr>
        <a:xfrm>
          <a:off x="0" y="0"/>
          <a:ext cx="0" cy="0"/>
          <a:chOff x="0" y="0"/>
          <a:chExt cx="0" cy="0"/>
        </a:xfrm>
      </p:grpSpPr>
      <p:sp>
        <p:nvSpPr>
          <p:cNvPr id="1286" name="Google Shape;1286;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7" name="Google Shape;1287;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88" name="Google Shape;1288;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2" name="Google Shape;1332;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3" name="Google Shape;1333;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3" name="Shape 1343"/>
        <p:cNvGrpSpPr/>
        <p:nvPr/>
      </p:nvGrpSpPr>
      <p:grpSpPr>
        <a:xfrm>
          <a:off x="0" y="0"/>
          <a:ext cx="0" cy="0"/>
          <a:chOff x="0" y="0"/>
          <a:chExt cx="0" cy="0"/>
        </a:xfrm>
      </p:grpSpPr>
      <p:sp>
        <p:nvSpPr>
          <p:cNvPr id="1344" name="Google Shape;1344;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5" name="Google Shape;1345;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6" name="Google Shape;1346;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3" name="Shape 1353"/>
        <p:cNvGrpSpPr/>
        <p:nvPr/>
      </p:nvGrpSpPr>
      <p:grpSpPr>
        <a:xfrm>
          <a:off x="0" y="0"/>
          <a:ext cx="0" cy="0"/>
          <a:chOff x="0" y="0"/>
          <a:chExt cx="0" cy="0"/>
        </a:xfrm>
      </p:grpSpPr>
      <p:sp>
        <p:nvSpPr>
          <p:cNvPr id="1354" name="Google Shape;1354;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5" name="Google Shape;1355;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6" name="Google Shape;1356;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6" name="Shape 1366"/>
        <p:cNvGrpSpPr/>
        <p:nvPr/>
      </p:nvGrpSpPr>
      <p:grpSpPr>
        <a:xfrm>
          <a:off x="0" y="0"/>
          <a:ext cx="0" cy="0"/>
          <a:chOff x="0" y="0"/>
          <a:chExt cx="0" cy="0"/>
        </a:xfrm>
      </p:grpSpPr>
      <p:sp>
        <p:nvSpPr>
          <p:cNvPr id="1367" name="Google Shape;1367;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8" name="Google Shape;1368;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9" name="Google Shape;1369;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1" name="Shape 1251"/>
        <p:cNvGrpSpPr/>
        <p:nvPr/>
      </p:nvGrpSpPr>
      <p:grpSpPr>
        <a:xfrm>
          <a:off x="0" y="0"/>
          <a:ext cx="0" cy="0"/>
          <a:chOff x="0" y="0"/>
          <a:chExt cx="0" cy="0"/>
        </a:xfrm>
      </p:grpSpPr>
      <p:sp>
        <p:nvSpPr>
          <p:cNvPr id="1252" name="Google Shape;1252;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53" name="Google Shape;1253;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54" name="Google Shape;1254;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0" name="Shape 1270"/>
        <p:cNvGrpSpPr/>
        <p:nvPr/>
      </p:nvGrpSpPr>
      <p:grpSpPr>
        <a:xfrm>
          <a:off x="0" y="0"/>
          <a:ext cx="0" cy="0"/>
          <a:chOff x="0" y="0"/>
          <a:chExt cx="0" cy="0"/>
        </a:xfrm>
      </p:grpSpPr>
      <p:sp>
        <p:nvSpPr>
          <p:cNvPr id="1271" name="Google Shape;1271;g39267a0a02d_0_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72" name="Google Shape;1272;g39267a0a02d_0_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73" name="Google Shape;1273;g39267a0a02d_0_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9.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2.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3.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png"/><Relationship Id="rId3" Type="http://schemas.openxmlformats.org/officeDocument/2006/relationships/image" Target="../media/image7.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1"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1"/>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90"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90"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90"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3.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2.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4.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1.png"/><Relationship Id="rId2" Type="http://schemas.openxmlformats.org/officeDocument/2006/relationships/image" Target="../media/image4.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46.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5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31.png"/><Relationship Id="rId4" Type="http://schemas.openxmlformats.org/officeDocument/2006/relationships/hyperlink" Target="https://healthplan.crestnerhealth.com/brain-health/treatment/diagnosis-and-treatment-migraines" TargetMode="External"/><Relationship Id="rId5" Type="http://schemas.openxmlformats.org/officeDocument/2006/relationships/hyperlink" Target="https://healthplan.crestnerhealth.com/es/brain-health/treatment/diagnostico-y-tratamiento-de-las-migrana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brain-health/types/migraine-headaches" TargetMode="External"/><Relationship Id="rId4" Type="http://schemas.openxmlformats.org/officeDocument/2006/relationships/hyperlink" Target="https://healthplan.crestnerhealth.com/es/brain-health/types/cefaleas-migranosas" TargetMode="External"/><Relationship Id="rId5" Type="http://schemas.openxmlformats.org/officeDocument/2006/relationships/image" Target="../media/image5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3.xml"/><Relationship Id="rId3" Type="http://schemas.openxmlformats.org/officeDocument/2006/relationships/image" Target="../media/image62.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4.xml"/><Relationship Id="rId3" Type="http://schemas.openxmlformats.org/officeDocument/2006/relationships/image" Target="../media/image60.jpg"/><Relationship Id="rId4" Type="http://schemas.openxmlformats.org/officeDocument/2006/relationships/hyperlink" Target="https://krameshelp.webmdignite.co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5.xml"/><Relationship Id="rId3" Type="http://schemas.openxmlformats.org/officeDocument/2006/relationships/image" Target="../media/image5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7.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1.png"/><Relationship Id="rId8"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4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33.png"/><Relationship Id="rId4" Type="http://schemas.openxmlformats.org/officeDocument/2006/relationships/image" Target="../media/image29.png"/><Relationship Id="rId5"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31.png"/><Relationship Id="rId8"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36.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brain-health/symptoms/what-do-you-know-about-migraine-headaches" TargetMode="External"/><Relationship Id="rId4" Type="http://schemas.openxmlformats.org/officeDocument/2006/relationships/hyperlink" Target="https://healthplan.crestnerhealth.com/es/brain-health/symptoms/que-sabe-sobre-los-dolores-de-cabeza-tipo-migrana" TargetMode="External"/><Relationship Id="rId9" Type="http://schemas.openxmlformats.org/officeDocument/2006/relationships/image" Target="../media/image31.png"/><Relationship Id="rId5" Type="http://schemas.openxmlformats.org/officeDocument/2006/relationships/hyperlink" Target="https://healthplan.crestnerhealth.com/brain-health/types/cluster-headaches" TargetMode="External"/><Relationship Id="rId6" Type="http://schemas.openxmlformats.org/officeDocument/2006/relationships/hyperlink" Target="https://healthplan.crestnerhealth.com/es/brain-health/types/cefaleas-en-racimos" TargetMode="External"/><Relationship Id="rId7" Type="http://schemas.openxmlformats.org/officeDocument/2006/relationships/hyperlink" Target="https://healthplan.crestnerhealth.com/brain-health/types/tension-type-headache" TargetMode="External"/><Relationship Id="rId8" Type="http://schemas.openxmlformats.org/officeDocument/2006/relationships/hyperlink" Target="https://healthplan.crestnerhealth.com/es/brain-health/types/dolor-de-cabeza-por-tension" TargetMode="External"/><Relationship Id="rId11" Type="http://schemas.openxmlformats.org/officeDocument/2006/relationships/image" Target="../media/image37.png"/><Relationship Id="rId10" Type="http://schemas.openxmlformats.org/officeDocument/2006/relationships/image" Target="../media/image34.png"/><Relationship Id="rId12" Type="http://schemas.openxmlformats.org/officeDocument/2006/relationships/image" Target="../media/image38.jpg"/></Relationships>
</file>

<file path=ppt/slides/_rels/slide7.xml.rels><?xml version="1.0" encoding="UTF-8" standalone="yes"?><Relationships xmlns="http://schemas.openxmlformats.org/package/2006/relationships"><Relationship Id="rId20" Type="http://schemas.openxmlformats.org/officeDocument/2006/relationships/image" Target="../media/image44.png"/><Relationship Id="rId22" Type="http://schemas.openxmlformats.org/officeDocument/2006/relationships/image" Target="../media/image48.png"/><Relationship Id="rId21" Type="http://schemas.openxmlformats.org/officeDocument/2006/relationships/image" Target="../media/image45.jpg"/><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9" Type="http://schemas.openxmlformats.org/officeDocument/2006/relationships/hyperlink" Target="https://healthplan.crestnerhealth.com/obgyn/recovery/new-mother-taking-care-yourself-after-birth?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5.jpg"/><Relationship Id="rId7" Type="http://schemas.openxmlformats.org/officeDocument/2006/relationships/image" Target="../media/image41.jpg"/><Relationship Id="rId8" Type="http://schemas.openxmlformats.org/officeDocument/2006/relationships/hyperlink" Target="https://healthplan.crestnerhealth.com/obgyn/recovery/new-mother-taking-care-yourself-after-birth" TargetMode="External"/><Relationship Id="rId11" Type="http://schemas.openxmlformats.org/officeDocument/2006/relationships/image" Target="../media/image43.png"/><Relationship Id="rId10" Type="http://schemas.openxmlformats.org/officeDocument/2006/relationships/hyperlink" Target="https://healthplan.crestnerhealth.com/obgyn/management/postpartum-depression-risk-assessment" TargetMode="External"/><Relationship Id="rId13" Type="http://schemas.openxmlformats.org/officeDocument/2006/relationships/hyperlink" Target="https://healthplan.crestnerhealth.com/brain-health/diagnosis/neurological-exam" TargetMode="External"/><Relationship Id="rId12" Type="http://schemas.openxmlformats.org/officeDocument/2006/relationships/image" Target="../media/image39.png"/><Relationship Id="rId15" Type="http://schemas.openxmlformats.org/officeDocument/2006/relationships/hyperlink" Target="https://healthplan.crestnerhealth.com/brain-health/types/tension-headaches" TargetMode="External"/><Relationship Id="rId14" Type="http://schemas.openxmlformats.org/officeDocument/2006/relationships/hyperlink" Target="https://healthplan.crestnerhealth.com/es/brain-health/diagnosis/examen-neurologico" TargetMode="External"/><Relationship Id="rId17" Type="http://schemas.openxmlformats.org/officeDocument/2006/relationships/hyperlink" Target="https://healthplan.crestnerhealth.com/orthopedics/treatment/nerve-blocks" TargetMode="External"/><Relationship Id="rId16" Type="http://schemas.openxmlformats.org/officeDocument/2006/relationships/hyperlink" Target="https://healthplan.crestnerhealth.com/es/brain-health/types/cefaleas-tensionales" TargetMode="External"/><Relationship Id="rId19" Type="http://schemas.openxmlformats.org/officeDocument/2006/relationships/image" Target="../media/image51.png"/><Relationship Id="rId18" Type="http://schemas.openxmlformats.org/officeDocument/2006/relationships/hyperlink" Target="https://healthplan.crestnerhealth.com/es/orthopedics/treatment/bloqueos-de-nervios" TargetMode="External"/></Relationships>
</file>

<file path=ppt/slides/_rels/slide8.xml.rels><?xml version="1.0" encoding="UTF-8" standalone="yes"?><Relationships xmlns="http://schemas.openxmlformats.org/package/2006/relationships"><Relationship Id="rId20" Type="http://schemas.openxmlformats.org/officeDocument/2006/relationships/image" Target="../media/image50.jpg"/><Relationship Id="rId21" Type="http://schemas.openxmlformats.org/officeDocument/2006/relationships/image" Target="../media/image54.png"/><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obgyn/treatment/labor" TargetMode="External"/><Relationship Id="rId4" Type="http://schemas.openxmlformats.org/officeDocument/2006/relationships/hyperlink" Target="https://healthplan.crestnerhealth.com/obgyn/treatment/labor?language_content_entity=es" TargetMode="External"/><Relationship Id="rId9" Type="http://schemas.openxmlformats.org/officeDocument/2006/relationships/image" Target="../media/image47.png"/><Relationship Id="rId5" Type="http://schemas.openxmlformats.org/officeDocument/2006/relationships/hyperlink" Target="https://healthplan.crestnerhealth.com/obgyn/treatment/newborn-care-delivery-room" TargetMode="External"/><Relationship Id="rId6" Type="http://schemas.openxmlformats.org/officeDocument/2006/relationships/hyperlink" Target="https://healthplan.crestnerhealth.com/obgyn/treatment/newborn-care-delivery-room?language_content_entity=es" TargetMode="External"/><Relationship Id="rId7" Type="http://schemas.openxmlformats.org/officeDocument/2006/relationships/hyperlink" Target="https://healthplan.crestnerhealth.com/obgyn/treatment/cesarean-section" TargetMode="External"/><Relationship Id="rId8" Type="http://schemas.openxmlformats.org/officeDocument/2006/relationships/hyperlink" Target="https://healthplan.crestnerhealth.com/obgyn/treatment/cesarean-section?language_content_entity=es" TargetMode="External"/><Relationship Id="rId11" Type="http://schemas.openxmlformats.org/officeDocument/2006/relationships/image" Target="../media/image53.png"/><Relationship Id="rId10" Type="http://schemas.openxmlformats.org/officeDocument/2006/relationships/image" Target="../media/image49.png"/><Relationship Id="rId13" Type="http://schemas.openxmlformats.org/officeDocument/2006/relationships/hyperlink" Target="https://healthplan.crestnerhealth.com/es/obgyn/related-conditions/migranas-durante-el-embarazo" TargetMode="External"/><Relationship Id="rId12" Type="http://schemas.openxmlformats.org/officeDocument/2006/relationships/hyperlink" Target="https://healthplan.crestnerhealth.com/obgyn/related-conditions/migraine-headaches-during-pregnancy" TargetMode="External"/><Relationship Id="rId15" Type="http://schemas.openxmlformats.org/officeDocument/2006/relationships/hyperlink" Target="https://healthplan.crestnerhealth.com/es/brain-health/definition/como-se-presenta-una-migrana" TargetMode="External"/><Relationship Id="rId14" Type="http://schemas.openxmlformats.org/officeDocument/2006/relationships/hyperlink" Target="https://healthplan.crestnerhealth.com/brain-health/definition/how-migraine-happens" TargetMode="External"/><Relationship Id="rId17" Type="http://schemas.openxmlformats.org/officeDocument/2006/relationships/hyperlink" Target="https://healthplan.crestnerhealth.com/es/obgyn/related-conditions/dolores-de-cabeza-en-la-etapa-inicial-del-embarazo" TargetMode="External"/><Relationship Id="rId16" Type="http://schemas.openxmlformats.org/officeDocument/2006/relationships/hyperlink" Target="https://healthplan.crestnerhealth.com/obgyn/related-conditions/headaches-early-pregnancy" TargetMode="External"/><Relationship Id="rId19" Type="http://schemas.openxmlformats.org/officeDocument/2006/relationships/image" Target="../media/image52.jpg"/><Relationship Id="rId18"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brain-health/diagnosis/kids-headaches-diagnosis-difficult" TargetMode="External"/><Relationship Id="rId4" Type="http://schemas.openxmlformats.org/officeDocument/2006/relationships/hyperlink" Target="https://healthplan.crestnerhealth.com/brain-health/diagnosis/neurological-exam-children" TargetMode="External"/><Relationship Id="rId9" Type="http://schemas.openxmlformats.org/officeDocument/2006/relationships/image" Target="../media/image56.png"/><Relationship Id="rId5" Type="http://schemas.openxmlformats.org/officeDocument/2006/relationships/hyperlink" Target="https://healthplan.crestnerhealth.com/es/brain-health/diagnosis/examen-neurologico-del-nino" TargetMode="External"/><Relationship Id="rId6" Type="http://schemas.openxmlformats.org/officeDocument/2006/relationships/hyperlink" Target="https://healthplan.crestnerhealth.com/brain-health/types/headaches-children" TargetMode="External"/><Relationship Id="rId7" Type="http://schemas.openxmlformats.org/officeDocument/2006/relationships/hyperlink" Target="https://healthplan.crestnerhealth.com/es/brain-health/types/dolores-de-cabeza-en-ninos" TargetMode="External"/><Relationship Id="rId8" Type="http://schemas.openxmlformats.org/officeDocument/2006/relationships/image" Target="../media/image51.png"/><Relationship Id="rId11" Type="http://schemas.openxmlformats.org/officeDocument/2006/relationships/image" Target="../media/image55.png"/><Relationship Id="rId10" Type="http://schemas.openxmlformats.org/officeDocument/2006/relationships/image" Target="../media/image5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1"/>
          <a:stretch/>
        </p:blipFill>
        <p:spPr>
          <a:xfrm>
            <a:off x="4527525" y="0"/>
            <a:ext cx="3750350" cy="4696125"/>
          </a:xfrm>
          <a:prstGeom prst="rect">
            <a:avLst/>
          </a:prstGeom>
          <a:noFill/>
          <a:ln>
            <a:noFill/>
          </a:ln>
        </p:spPr>
      </p:pic>
      <p:pic>
        <p:nvPicPr>
          <p:cNvPr id="1156" name="Google Shape;1156;p123" title="GettyImages-2152305246.jpg"/>
          <p:cNvPicPr preferRelativeResize="0"/>
          <p:nvPr/>
        </p:nvPicPr>
        <p:blipFill rotWithShape="1">
          <a:blip r:embed="rId4">
            <a:alphaModFix/>
          </a:blip>
          <a:srcRect b="0" l="16688" r="16694" t="0"/>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Migraines and Headaches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9" name="Shape 1289"/>
        <p:cNvGrpSpPr/>
        <p:nvPr/>
      </p:nvGrpSpPr>
      <p:grpSpPr>
        <a:xfrm>
          <a:off x="0" y="0"/>
          <a:ext cx="0" cy="0"/>
          <a:chOff x="0" y="0"/>
          <a:chExt cx="0" cy="0"/>
        </a:xfrm>
      </p:grpSpPr>
      <p:pic>
        <p:nvPicPr>
          <p:cNvPr id="1290" name="Google Shape;1290;p132" title="GettyImages-1073206658.jpg"/>
          <p:cNvPicPr preferRelativeResize="0"/>
          <p:nvPr>
            <p:ph idx="2" type="pic"/>
          </p:nvPr>
        </p:nvPicPr>
        <p:blipFill rotWithShape="1">
          <a:blip r:embed="rId3">
            <a:alphaModFix/>
          </a:blip>
          <a:srcRect b="0" l="16370" r="16376" t="0"/>
          <a:stretch/>
        </p:blipFill>
        <p:spPr>
          <a:xfrm flipH="1">
            <a:off x="6611275" y="70275"/>
            <a:ext cx="5733300" cy="5685900"/>
          </a:xfrm>
          <a:prstGeom prst="flowChartDelay">
            <a:avLst/>
          </a:prstGeom>
        </p:spPr>
      </p:pic>
      <p:sp>
        <p:nvSpPr>
          <p:cNvPr id="1291" name="Google Shape;1291;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2" name="Google Shape;1292;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93" name="Google Shape;1293;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94" name="Google Shape;1294;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migraine- and headache-related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95" name="Google Shape;1295;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96" name="Google Shape;1296;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97" name="Google Shape;1297;p132"/>
          <p:cNvSpPr txBox="1"/>
          <p:nvPr/>
        </p:nvSpPr>
        <p:spPr>
          <a:xfrm>
            <a:off x="6547250" y="3579925"/>
            <a:ext cx="2615100" cy="2409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chemeClr val="lt2"/>
                </a:solidFill>
                <a:latin typeface="Plus Jakarta Sans"/>
                <a:ea typeface="Plus Jakarta Sans"/>
                <a:cs typeface="Plus Jakarta Sans"/>
                <a:sym typeface="Plus Jakarta Sans"/>
              </a:rPr>
              <a:t>Migraine- and headache-related  keywords</a:t>
            </a:r>
            <a:endParaRPr sz="1300">
              <a:solidFill>
                <a:schemeClr val="lt2"/>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Tension</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Nausea</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Aura</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Unilateral</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Episodic</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Acute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Cluster</a:t>
            </a:r>
            <a:endParaRPr b="1" sz="1500">
              <a:solidFill>
                <a:srgbClr val="FFFFFF"/>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3"/>
          <p:cNvSpPr txBox="1"/>
          <p:nvPr>
            <p:ph type="title"/>
          </p:nvPr>
        </p:nvSpPr>
        <p:spPr>
          <a:xfrm>
            <a:off x="741375" y="96881"/>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304" name="Google Shape;1304;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05" name="Google Shape;1305;p133"/>
          <p:cNvGrpSpPr/>
          <p:nvPr/>
        </p:nvGrpSpPr>
        <p:grpSpPr>
          <a:xfrm>
            <a:off x="10219200" y="2637025"/>
            <a:ext cx="681600" cy="681600"/>
            <a:chOff x="10294125" y="1691525"/>
            <a:chExt cx="681600" cy="681600"/>
          </a:xfrm>
        </p:grpSpPr>
        <p:sp>
          <p:nvSpPr>
            <p:cNvPr id="1306" name="Google Shape;1306;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08" name="Google Shape;1308;p133"/>
          <p:cNvSpPr txBox="1"/>
          <p:nvPr>
            <p:ph idx="2" type="body"/>
          </p:nvPr>
        </p:nvSpPr>
        <p:spPr>
          <a:xfrm>
            <a:off x="741375" y="1131100"/>
            <a:ext cx="8731200" cy="53697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A guy’s guide to beating headaches and migraines</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Women may be three times more likely to have migraines, but men get them, too. And when they do, symptoms can be just as intense.</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highlight>
                <a:srgbClr val="FFFF00"/>
              </a:highlight>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But not all head pain is the same. Tension headaches feel like steady pressure, while migraines bring throbbing pain with symptoms like nausea or light sensitivity. Then there are cluster headaches—sharp, burning attacks that usually center around one eye and can strike in waves.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Migraines are a neurological condition, which means they’re not something you just “tough out.”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What’s triggering your pain?</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Headaches don’t show up without a reason. There’s usually a pattern, and these are some of the most common culprits: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Stress, or even the crash after stress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Skipping meals or not drinking enough water</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Poor sleep (too little, too much, or inconsistent)</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Alcohol, especially red wine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Bright lights, loud environments, and strong smells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Too much caffeine or quitting it suddenly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Weather changes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Not sure what’s causing your headaches? Try writing down when you have them and what happened to you before they started. Tracking your triggers can help you prevent future episodes.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Track your migraine symptoms</a:t>
            </a:r>
            <a:r>
              <a:rPr i="1" lang="en-US" sz="1200">
                <a:solidFill>
                  <a:srgbClr val="000000"/>
                </a:solidFill>
                <a:latin typeface="Plus Jakarta Sans"/>
                <a:ea typeface="Plus Jakarta Sans"/>
                <a:cs typeface="Plus Jakarta Sans"/>
                <a:sym typeface="Plus Jakarta Sans"/>
              </a:rPr>
              <a:t> like a detective. The more clues you collect, the easier it is for you and your doctor to crack the case. (Also available in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3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b="1" sz="16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4"/>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15" name="Google Shape;1315;p134"/>
          <p:cNvSpPr txBox="1"/>
          <p:nvPr>
            <p:ph idx="2" type="body"/>
          </p:nvPr>
        </p:nvSpPr>
        <p:spPr>
          <a:xfrm>
            <a:off x="741375" y="1047325"/>
            <a:ext cx="8450100" cy="55725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How to get relief</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The right approach depends on the type and severity of your headache. </a:t>
            </a:r>
            <a:r>
              <a:rPr lang="en-US" sz="1200">
                <a:solidFill>
                  <a:srgbClr val="000000"/>
                </a:solidFill>
                <a:latin typeface="Plus Jakarta Sans"/>
                <a:ea typeface="Plus Jakarta Sans"/>
                <a:cs typeface="Plus Jakarta Sans"/>
                <a:sym typeface="Plus Jakarta Sans"/>
              </a:rPr>
              <a:t>For mild to moderate headaches: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Rest in a quiet, dark room.</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Drink water or clear liquids.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Try over-the-counter (OTC) pain relievers (like ibuprofen or acetaminophen).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Use a cold or warm compress.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For migraines: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Take OTC medication early—timing matters.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Rest and reduce light and/or noise.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Ask your doctor about prescription migraine medications if OTC options don’t help.</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To help prevent headaches and migraines, try the following:</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Stay hydrated and eat regularly.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Stick to a consistent sleep schedule.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Manage stress with exercise or relaxation techniques.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When to see a doctor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Don’t ride it out if something feels off. Get medical advice if you have: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Frequent or worsening headaches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Headaches that interfere with daily life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Sudden, severe “worst-ever” pain</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Vision problems, confusion, or weakness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Men are less likely to seek care, but migraines in men have been linked to increased health risks, including heart issues. So if you’re experiencing migraines, it’s worth getting checked out.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chemeClr val="accent1"/>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Pushing through the pain doesn’t necessarily make you stronger, and it definitely doesn’t make you smarter. </a:t>
            </a:r>
            <a:br>
              <a:rPr i="1" lang="en-US" sz="1200">
                <a:solidFill>
                  <a:srgbClr val="000000"/>
                </a:solidFill>
                <a:latin typeface="Plus Jakarta Sans"/>
                <a:ea typeface="Plus Jakarta Sans"/>
                <a:cs typeface="Plus Jakarta Sans"/>
                <a:sym typeface="Plus Jakarta Sans"/>
              </a:rPr>
            </a:br>
            <a:r>
              <a:rPr i="1" lang="en-US" sz="1200">
                <a:solidFill>
                  <a:srgbClr val="000000"/>
                </a:solidFill>
                <a:latin typeface="Plus Jakarta Sans"/>
                <a:ea typeface="Plus Jakarta Sans"/>
                <a:cs typeface="Plus Jakarta Sans"/>
                <a:sym typeface="Plus Jakarta Sans"/>
              </a:rPr>
              <a:t>The best of us know we can’t beat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chronic migraines</a:t>
            </a:r>
            <a:r>
              <a:rPr i="1" lang="en-US" sz="1200">
                <a:solidFill>
                  <a:srgbClr val="000000"/>
                </a:solidFill>
                <a:latin typeface="Plus Jakarta Sans"/>
                <a:ea typeface="Plus Jakarta Sans"/>
                <a:cs typeface="Plus Jakarta Sans"/>
                <a:sym typeface="Plus Jakarta Sans"/>
              </a:rPr>
              <a:t> alone. (Also available in</a:t>
            </a:r>
            <a:r>
              <a:rPr i="1" lang="en-US" sz="1200" u="sng">
                <a:solidFill>
                  <a:schemeClr val="accent1"/>
                </a:solidFill>
                <a:latin typeface="Plus Jakarta Sans"/>
                <a:ea typeface="Plus Jakarta Sans"/>
                <a:cs typeface="Plus Jakarta Sans"/>
                <a:sym typeface="Plus Jakarta Sans"/>
              </a:rPr>
              <a:t>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chemeClr val="accent1"/>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16" name="Google Shape;1316;p134"/>
          <p:cNvGrpSpPr/>
          <p:nvPr/>
        </p:nvGrpSpPr>
        <p:grpSpPr>
          <a:xfrm>
            <a:off x="10452625" y="2411775"/>
            <a:ext cx="681600" cy="681600"/>
            <a:chOff x="10294125" y="2443000"/>
            <a:chExt cx="681600" cy="681600"/>
          </a:xfrm>
        </p:grpSpPr>
        <p:sp>
          <p:nvSpPr>
            <p:cNvPr id="1317" name="Google Shape;1317;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4"/>
            <p:cNvPicPr preferRelativeResize="0"/>
            <p:nvPr/>
          </p:nvPicPr>
          <p:blipFill>
            <a:blip r:embed="rId5">
              <a:alphaModFix/>
            </a:blip>
            <a:stretch>
              <a:fillRect/>
            </a:stretch>
          </p:blipFill>
          <p:spPr>
            <a:xfrm>
              <a:off x="10401437" y="2562524"/>
              <a:ext cx="466975" cy="442550"/>
            </a:xfrm>
            <a:prstGeom prst="rect">
              <a:avLst/>
            </a:prstGeom>
            <a:noFill/>
            <a:ln>
              <a:noFill/>
            </a:ln>
          </p:spPr>
        </p:pic>
      </p:grpSp>
      <p:sp>
        <p:nvSpPr>
          <p:cNvPr id="1319" name="Google Shape;1319;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5"/>
          <p:cNvSpPr txBox="1"/>
          <p:nvPr/>
        </p:nvSpPr>
        <p:spPr>
          <a:xfrm>
            <a:off x="740675" y="2159625"/>
            <a:ext cx="4893600" cy="803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This infographic is designed to engage your audience and provide clear, actionable information about migraines and headaches.</a:t>
            </a:r>
            <a:endParaRPr b="1" sz="1600">
              <a:solidFill>
                <a:srgbClr val="5E5E5E"/>
              </a:solidFill>
              <a:latin typeface="Plus Jakarta Sans SemiBold"/>
              <a:ea typeface="Plus Jakarta Sans SemiBold"/>
              <a:cs typeface="Plus Jakarta Sans SemiBold"/>
              <a:sym typeface="Plus Jakarta Sans SemiBold"/>
            </a:endParaRPr>
          </a:p>
        </p:txBody>
      </p:sp>
      <p:sp>
        <p:nvSpPr>
          <p:cNvPr id="1326" name="Google Shape;1326;p135"/>
          <p:cNvSpPr txBox="1"/>
          <p:nvPr/>
        </p:nvSpPr>
        <p:spPr>
          <a:xfrm>
            <a:off x="740675" y="3225675"/>
            <a:ext cx="4762800" cy="2238900"/>
          </a:xfrm>
          <a:prstGeom prst="rect">
            <a:avLst/>
          </a:prstGeom>
          <a:noFill/>
          <a:ln>
            <a:noFill/>
          </a:ln>
        </p:spPr>
        <p:txBody>
          <a:bodyPr anchorCtr="0" anchor="t" bIns="45700" lIns="0" spcFirstLastPara="1" rIns="91425" wrap="square" tIns="45700">
            <a:normAutofit/>
          </a:bodyPr>
          <a:lstStyle/>
          <a:p>
            <a:pPr indent="0" lvl="0" marL="0" rtl="0" algn="l">
              <a:lnSpc>
                <a:spcPct val="125000"/>
              </a:lnSpc>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lnSpc>
                <a:spcPct val="125000"/>
              </a:lnSpc>
              <a:spcBef>
                <a:spcPts val="500"/>
              </a:spcBef>
              <a:spcAft>
                <a:spcPts val="0"/>
              </a:spcAft>
              <a:buClr>
                <a:schemeClr val="accent1"/>
              </a:buClr>
              <a:buSzPts val="1400"/>
              <a:buFont typeface="Plus Jakarta Sans"/>
              <a:buChar char="●"/>
            </a:pPr>
            <a:r>
              <a:rPr lang="en-US">
                <a:solidFill>
                  <a:schemeClr val="dk1"/>
                </a:solidFill>
                <a:latin typeface="Plus Jakarta Sans Medium"/>
                <a:ea typeface="Plus Jakarta Sans Medium"/>
                <a:cs typeface="Plus Jakarta Sans Medium"/>
                <a:sym typeface="Plus Jakarta Sans Medium"/>
              </a:rPr>
              <a:t>Headache help: Eat this, not that</a:t>
            </a:r>
            <a:endParaRPr>
              <a:solidFill>
                <a:schemeClr val="dk1"/>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45720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a:p>
            <a:pPr indent="0" lvl="0" marL="0" rtl="0" algn="l">
              <a:lnSpc>
                <a:spcPct val="125000"/>
              </a:lnSpc>
              <a:spcBef>
                <a:spcPts val="0"/>
              </a:spcBef>
              <a:spcAft>
                <a:spcPts val="0"/>
              </a:spcAft>
              <a:buNone/>
            </a:pPr>
            <a:r>
              <a:t/>
            </a:r>
            <a:endParaRPr>
              <a:solidFill>
                <a:srgbClr val="5E5E5E"/>
              </a:solidFill>
              <a:latin typeface="Plus Jakarta Sans Medium"/>
              <a:ea typeface="Plus Jakarta Sans Medium"/>
              <a:cs typeface="Plus Jakarta Sans Medium"/>
              <a:sym typeface="Plus Jakarta Sans Medium"/>
            </a:endParaRPr>
          </a:p>
        </p:txBody>
      </p:sp>
      <p:pic>
        <p:nvPicPr>
          <p:cNvPr id="1327" name="Google Shape;1327;p135" title="Screenshot 2026-03-09 at 11.10.25 AM.png"/>
          <p:cNvPicPr preferRelativeResize="0"/>
          <p:nvPr/>
        </p:nvPicPr>
        <p:blipFill rotWithShape="1">
          <a:blip r:embed="rId3">
            <a:alphaModFix/>
          </a:blip>
          <a:srcRect b="43554" l="0" r="0" t="0"/>
          <a:stretch/>
        </p:blipFill>
        <p:spPr>
          <a:xfrm>
            <a:off x="5965800" y="1857250"/>
            <a:ext cx="5054776" cy="3318373"/>
          </a:xfrm>
          <a:prstGeom prst="rect">
            <a:avLst/>
          </a:prstGeom>
          <a:noFill/>
          <a:ln>
            <a:noFill/>
          </a:ln>
        </p:spPr>
      </p:pic>
      <p:pic>
        <p:nvPicPr>
          <p:cNvPr id="1328" name="Google Shape;1328;p135" title="Screenshot 2026-05-04 at 1.31.07 PM.png"/>
          <p:cNvPicPr preferRelativeResize="0"/>
          <p:nvPr/>
        </p:nvPicPr>
        <p:blipFill rotWithShape="1">
          <a:blip r:embed="rId4">
            <a:alphaModFix/>
          </a:blip>
          <a:srcRect b="25761" l="0" r="0" t="1895"/>
          <a:stretch/>
        </p:blipFill>
        <p:spPr>
          <a:xfrm>
            <a:off x="5955871" y="1833014"/>
            <a:ext cx="5074651" cy="3434251"/>
          </a:xfrm>
          <a:prstGeom prst="rect">
            <a:avLst/>
          </a:prstGeom>
          <a:noFill/>
          <a:ln>
            <a:noFill/>
          </a:ln>
        </p:spPr>
      </p:pic>
      <p:sp>
        <p:nvSpPr>
          <p:cNvPr id="1329" name="Google Shape;1329;p135"/>
          <p:cNvSpPr txBox="1"/>
          <p:nvPr/>
        </p:nvSpPr>
        <p:spPr>
          <a:xfrm>
            <a:off x="723900" y="703375"/>
            <a:ext cx="10617900" cy="8925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None/>
            </a:pPr>
            <a:r>
              <a:rPr b="1" lang="en-US" sz="3800">
                <a:solidFill>
                  <a:srgbClr val="1B5162"/>
                </a:solidFill>
                <a:latin typeface="Plus Jakarta Sans ExtraBold"/>
                <a:ea typeface="Plus Jakarta Sans ExtraBold"/>
                <a:cs typeface="Plus Jakarta Sans ExtraBold"/>
                <a:sym typeface="Plus Jakarta Sans ExtraBold"/>
              </a:rPr>
              <a:t>Migraines and headaches</a:t>
            </a:r>
            <a:r>
              <a:rPr b="1" lang="en-US" sz="3800">
                <a:solidFill>
                  <a:srgbClr val="1B5162"/>
                </a:solidFill>
                <a:latin typeface="Plus Jakarta Sans ExtraBold"/>
                <a:ea typeface="Plus Jakarta Sans ExtraBold"/>
                <a:cs typeface="Plus Jakarta Sans ExtraBold"/>
                <a:sym typeface="Plus Jakarta Sans ExtraBold"/>
              </a:rPr>
              <a:t> infographic</a:t>
            </a:r>
            <a:endParaRPr b="1" sz="3800">
              <a:solidFill>
                <a:srgbClr val="1B5162"/>
              </a:solidFill>
              <a:latin typeface="Plus Jakarta Sans ExtraBold"/>
              <a:ea typeface="Plus Jakarta Sans ExtraBold"/>
              <a:cs typeface="Plus Jakarta Sans ExtraBold"/>
              <a:sym typeface="Plus Jakarta Sans ExtraBo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4" name="Shape 1334"/>
        <p:cNvGrpSpPr/>
        <p:nvPr/>
      </p:nvGrpSpPr>
      <p:grpSpPr>
        <a:xfrm>
          <a:off x="0" y="0"/>
          <a:ext cx="0" cy="0"/>
          <a:chOff x="0" y="0"/>
          <a:chExt cx="0" cy="0"/>
        </a:xfrm>
      </p:grpSpPr>
      <p:pic>
        <p:nvPicPr>
          <p:cNvPr id="1335" name="Google Shape;1335;p136"/>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6" name="Google Shape;1336;p13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8" name="Google Shape;1338;p136"/>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9" name="Google Shape;1339;p136"/>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40" name="Google Shape;1340;p136"/>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1" name="Google Shape;1341;p136"/>
          <p:cNvSpPr txBox="1"/>
          <p:nvPr>
            <p:ph idx="1" type="body"/>
          </p:nvPr>
        </p:nvSpPr>
        <p:spPr>
          <a:xfrm>
            <a:off x="723900" y="2908000"/>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2" name="Google Shape;1342;p136"/>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7" name="Shape 1347"/>
        <p:cNvGrpSpPr/>
        <p:nvPr/>
      </p:nvGrpSpPr>
      <p:grpSpPr>
        <a:xfrm>
          <a:off x="0" y="0"/>
          <a:ext cx="0" cy="0"/>
          <a:chOff x="0" y="0"/>
          <a:chExt cx="0" cy="0"/>
        </a:xfrm>
      </p:grpSpPr>
      <p:sp>
        <p:nvSpPr>
          <p:cNvPr id="1348" name="Google Shape;1348;p137"/>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9" name="Google Shape;1349;p137"/>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50" name="Google Shape;1350;p137"/>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1" name="Google Shape;1351;p137" title="Screenshot 2025-10-20 130634.png"/>
          <p:cNvPicPr preferRelativeResize="0"/>
          <p:nvPr>
            <p:ph idx="3" type="pic"/>
          </p:nvPr>
        </p:nvPicPr>
        <p:blipFill rotWithShape="1">
          <a:blip r:embed="rId3">
            <a:alphaModFix/>
          </a:blip>
          <a:srcRect b="3832" l="0" r="0" t="3832"/>
          <a:stretch/>
        </p:blipFill>
        <p:spPr>
          <a:xfrm>
            <a:off x="5976150" y="1872375"/>
            <a:ext cx="5027699" cy="3261900"/>
          </a:xfrm>
          <a:prstGeom prst="rect">
            <a:avLst/>
          </a:prstGeom>
        </p:spPr>
      </p:pic>
      <p:sp>
        <p:nvSpPr>
          <p:cNvPr id="1352" name="Google Shape;1352;p137"/>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7" name="Shape 1357"/>
        <p:cNvGrpSpPr/>
        <p:nvPr/>
      </p:nvGrpSpPr>
      <p:grpSpPr>
        <a:xfrm>
          <a:off x="0" y="0"/>
          <a:ext cx="0" cy="0"/>
          <a:chOff x="0" y="0"/>
          <a:chExt cx="0" cy="0"/>
        </a:xfrm>
      </p:grpSpPr>
      <p:sp>
        <p:nvSpPr>
          <p:cNvPr id="1358" name="Google Shape;1358;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9" name="Google Shape;1359;p138"/>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60" name="Google Shape;1360;p138"/>
          <p:cNvSpPr txBox="1"/>
          <p:nvPr/>
        </p:nvSpPr>
        <p:spPr>
          <a:xfrm>
            <a:off x="2210954" y="4411225"/>
            <a:ext cx="1920300" cy="893700"/>
          </a:xfrm>
          <a:prstGeom prst="rect">
            <a:avLst/>
          </a:prstGeom>
          <a:noFill/>
          <a:ln>
            <a:noFill/>
          </a:ln>
        </p:spPr>
        <p:txBody>
          <a:bodyPr anchorCtr="0" anchor="t" bIns="45700" lIns="0" spcFirstLastPara="1" rIns="91425" wrap="square" tIns="45700">
            <a:normAutofit lnSpcReduction="20000"/>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Allergies &amp; Asthma</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l">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a:p>
            <a:pPr indent="0" lvl="0" marL="0" rtl="0" algn="ctr">
              <a:lnSpc>
                <a:spcPct val="115000"/>
              </a:lnSpc>
              <a:spcBef>
                <a:spcPts val="0"/>
              </a:spcBef>
              <a:spcAft>
                <a:spcPts val="0"/>
              </a:spcAft>
              <a:buNone/>
            </a:pPr>
            <a:r>
              <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1" name="Google Shape;1361;p138"/>
          <p:cNvSpPr txBox="1"/>
          <p:nvPr/>
        </p:nvSpPr>
        <p:spPr>
          <a:xfrm>
            <a:off x="2717049"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May</a:t>
            </a:r>
            <a:endParaRPr b="1">
              <a:solidFill>
                <a:srgbClr val="FFFFFF"/>
              </a:solidFill>
              <a:latin typeface="Plus Jakarta Sans Medium"/>
              <a:ea typeface="Plus Jakarta Sans Medium"/>
              <a:cs typeface="Plus Jakarta Sans Medium"/>
              <a:sym typeface="Plus Jakarta Sans Medium"/>
            </a:endParaRPr>
          </a:p>
        </p:txBody>
      </p:sp>
      <p:sp>
        <p:nvSpPr>
          <p:cNvPr id="1362" name="Google Shape;1362;p138"/>
          <p:cNvSpPr txBox="1"/>
          <p:nvPr/>
        </p:nvSpPr>
        <p:spPr>
          <a:xfrm>
            <a:off x="5600974" y="4643725"/>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June</a:t>
            </a:r>
            <a:endParaRPr b="1">
              <a:solidFill>
                <a:srgbClr val="FFFFFF"/>
              </a:solidFill>
              <a:latin typeface="Plus Jakarta Sans Medium"/>
              <a:ea typeface="Plus Jakarta Sans Medium"/>
              <a:cs typeface="Plus Jakarta Sans Medium"/>
              <a:sym typeface="Plus Jakarta Sans Medium"/>
            </a:endParaRPr>
          </a:p>
        </p:txBody>
      </p:sp>
      <p:sp>
        <p:nvSpPr>
          <p:cNvPr id="1363" name="Google Shape;1363;p138"/>
          <p:cNvSpPr txBox="1"/>
          <p:nvPr/>
        </p:nvSpPr>
        <p:spPr>
          <a:xfrm>
            <a:off x="8427075" y="3157900"/>
            <a:ext cx="811800" cy="4287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None/>
            </a:pPr>
            <a:r>
              <a:rPr b="1" lang="en-US">
                <a:solidFill>
                  <a:srgbClr val="FFFFFF"/>
                </a:solidFill>
                <a:latin typeface="Plus Jakarta Sans Medium"/>
                <a:ea typeface="Plus Jakarta Sans Medium"/>
                <a:cs typeface="Plus Jakarta Sans Medium"/>
                <a:sym typeface="Plus Jakarta Sans Medium"/>
              </a:rPr>
              <a:t>July</a:t>
            </a:r>
            <a:endParaRPr b="1">
              <a:solidFill>
                <a:srgbClr val="FFFFFF"/>
              </a:solidFill>
              <a:latin typeface="Plus Jakarta Sans Medium"/>
              <a:ea typeface="Plus Jakarta Sans Medium"/>
              <a:cs typeface="Plus Jakarta Sans Medium"/>
              <a:sym typeface="Plus Jakarta Sans Medium"/>
            </a:endParaRPr>
          </a:p>
        </p:txBody>
      </p:sp>
      <p:sp>
        <p:nvSpPr>
          <p:cNvPr id="1364" name="Google Shape;1364;p138"/>
          <p:cNvSpPr txBox="1"/>
          <p:nvPr/>
        </p:nvSpPr>
        <p:spPr>
          <a:xfrm>
            <a:off x="5135854" y="2847225"/>
            <a:ext cx="1920300" cy="893700"/>
          </a:xfrm>
          <a:prstGeom prst="rect">
            <a:avLst/>
          </a:prstGeom>
          <a:noFill/>
          <a:ln>
            <a:noFill/>
          </a:ln>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Migraines &amp; Headaches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5" name="Google Shape;1365;p138"/>
          <p:cNvSpPr txBox="1"/>
          <p:nvPr/>
        </p:nvSpPr>
        <p:spPr>
          <a:xfrm>
            <a:off x="7882500" y="4411225"/>
            <a:ext cx="2351400" cy="1234800"/>
          </a:xfrm>
          <a:prstGeom prst="rect">
            <a:avLst/>
          </a:prstGeom>
          <a:noFill/>
          <a:ln>
            <a:noFill/>
          </a:ln>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First Aid &amp; Emergencies</a:t>
            </a:r>
            <a:endParaRPr sz="1200">
              <a:solidFill>
                <a:srgbClr val="5E5E5E"/>
              </a:solidFill>
              <a:latin typeface="Plus Jakarta Sans Medium"/>
              <a:ea typeface="Plus Jakarta Sans Medium"/>
              <a:cs typeface="Plus Jakarta Sans Medium"/>
              <a:sym typeface="Plus Jakarta Sans Medium"/>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0" name="Shape 1370"/>
        <p:cNvGrpSpPr/>
        <p:nvPr/>
      </p:nvGrpSpPr>
      <p:grpSpPr>
        <a:xfrm>
          <a:off x="0" y="0"/>
          <a:ext cx="0" cy="0"/>
          <a:chOff x="0" y="0"/>
          <a:chExt cx="0" cy="0"/>
        </a:xfrm>
      </p:grpSpPr>
      <p:sp>
        <p:nvSpPr>
          <p:cNvPr id="1371" name="Google Shape;1371;p139"/>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2" name="Google Shape;1372;p139"/>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39"/>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4" name="Google Shape;1374;p139"/>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5" name="Google Shape;1375;p139"/>
          <p:cNvGrpSpPr/>
          <p:nvPr/>
        </p:nvGrpSpPr>
        <p:grpSpPr>
          <a:xfrm>
            <a:off x="9827386" y="823733"/>
            <a:ext cx="612622" cy="612000"/>
            <a:chOff x="10134200" y="974025"/>
            <a:chExt cx="681600" cy="612000"/>
          </a:xfrm>
        </p:grpSpPr>
        <p:sp>
          <p:nvSpPr>
            <p:cNvPr id="1376" name="Google Shape;1376;p139"/>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7" name="Google Shape;1377;p139"/>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8" name="Google Shape;1378;p139"/>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9" name="Google Shape;1379;p139"/>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80" name="Google Shape;1380;p139"/>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1" name="Google Shape;1381;p139"/>
          <p:cNvGraphicFramePr/>
          <p:nvPr/>
        </p:nvGraphicFramePr>
        <p:xfrm>
          <a:off x="7463850" y="3084269"/>
          <a:ext cx="3000000" cy="3000000"/>
        </p:xfrm>
        <a:graphic>
          <a:graphicData uri="http://schemas.openxmlformats.org/drawingml/2006/table">
            <a:tbl>
              <a:tblPr>
                <a:noFill/>
                <a:tableStyleId>{8BB8A834-2CBE-4284-8F47-9B115A26D0ED}</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Migraines and Headaches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6617.jpg"/>
          <p:cNvPicPr preferRelativeResize="0"/>
          <p:nvPr>
            <p:ph idx="2" type="pic"/>
          </p:nvPr>
        </p:nvPicPr>
        <p:blipFill rotWithShape="1">
          <a:blip r:embed="rId3">
            <a:alphaModFix/>
          </a:blip>
          <a:srcRect b="0" l="0" r="6332" t="0"/>
          <a:stretch/>
        </p:blipFill>
        <p:spPr>
          <a:xfrm>
            <a:off x="8048375" y="1271500"/>
            <a:ext cx="2232000" cy="46125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1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An infographic that builds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videos,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migraines and headaches.</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migraine- and headache-related</a:t>
            </a:r>
            <a:r>
              <a:rPr lang="en-US" sz="1300"/>
              <a:t> keywords</a:t>
            </a:r>
            <a:r>
              <a:rPr lang="en-US" sz="1300"/>
              <a:t>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Migraines and Headaches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{8BB8A834-2CBE-4284-8F47-9B115A26D0ED}</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Alcohol and Addiction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Allergies and Asthma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Disease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Migraines and Headaches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Prenatal and Newborn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Sleep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chemeClr val="accent1"/>
                        </a:buClr>
                        <a:buSzPts val="1100"/>
                        <a:buFont typeface="Plus Jakarta Sans"/>
                        <a:buChar char="●"/>
                      </a:pPr>
                      <a:r>
                        <a:rPr lang="en-US" sz="1100">
                          <a:solidFill>
                            <a:srgbClr val="5E5E5E"/>
                          </a:solidFill>
                          <a:latin typeface="Plus Jakarta Sans"/>
                          <a:ea typeface="Plus Jakarta Sans"/>
                          <a:cs typeface="Plus Jakarta Sans"/>
                          <a:sym typeface="Plus Jakarta Sans"/>
                        </a:rPr>
                        <a:t>… and more!</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5"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a:t>
            </a:r>
            <a:r>
              <a:rPr lang="en-US"/>
              <a:t>Types of headaches</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rPr lang="en-US" sz="1100">
                          <a:latin typeface="Plus Jakarta Sans"/>
                          <a:ea typeface="Plus Jakarta Sans"/>
                          <a:cs typeface="Plus Jakarta Sans"/>
                          <a:sym typeface="Plus Jakarta Sans"/>
                        </a:rPr>
                        <a:t>If you think migraines are just headaches in big-kid pants, think again. They come with a whole wardrobe of symptoms, from nausea to confusion. Put your knowledge to the test with this quiz.</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https://healthplan.crestnerhealth.com/brain-health/symptoms/what-do-you-know-about-migraine-headaches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https://healthplan.crestnerhealth.com/es/brain-health/symptoms/que-sabe-sobre-los-dolores-de-cabeza-tipo-migrana</a:t>
                      </a:r>
                      <a:r>
                        <a:rPr lang="en-US" sz="1100">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Asthma attacks, heart attacks, headache … attacks? Cluster headaches may be rare, but they’re very real. Here’s what you should know.</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https://healthplan.crestnerhealth.com/brain-health/types/cluster-headaches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6"/>
                        </a:rPr>
                        <a:t>https://healthplan.crestnerhealth.com/es/brain-health/types/cefaleas-en-racimos</a:t>
                      </a:r>
                      <a:r>
                        <a:rPr lang="en-US" sz="1100">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Ever feel like something is squeezing your head like a too-tight hat? That’s a tension headache. It may get less attention than migraines, but pain is pain. Watch this 4-minute video to learn more.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https://healthplan.crestnerhealth.com/brain-health/types/tension-type-headache</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https://healthplan.crestnerhealth.com/es/brain-health/types/dolor-de-cabeza-por-tension</a:t>
                      </a:r>
                      <a:r>
                        <a:rPr lang="en-US" sz="1100">
                          <a:solidFill>
                            <a:schemeClr val="accent3"/>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b="1"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23" name="Google Shape;1223;p128"/>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24" name="Google Shape;1224;p128"/>
          <p:cNvGrpSpPr/>
          <p:nvPr/>
        </p:nvGrpSpPr>
        <p:grpSpPr>
          <a:xfrm>
            <a:off x="10716881" y="2730513"/>
            <a:ext cx="681600" cy="681600"/>
            <a:chOff x="10294125" y="1691525"/>
            <a:chExt cx="681600" cy="681600"/>
          </a:xfrm>
        </p:grpSpPr>
        <p:sp>
          <p:nvSpPr>
            <p:cNvPr id="1225" name="Google Shape;1225;p128"/>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6" name="Google Shape;1226;p128"/>
            <p:cNvPicPr preferRelativeResize="0"/>
            <p:nvPr/>
          </p:nvPicPr>
          <p:blipFill>
            <a:blip r:embed="rId9">
              <a:alphaModFix/>
            </a:blip>
            <a:stretch>
              <a:fillRect/>
            </a:stretch>
          </p:blipFill>
          <p:spPr>
            <a:xfrm>
              <a:off x="10419913" y="1813734"/>
              <a:ext cx="430025" cy="437175"/>
            </a:xfrm>
            <a:prstGeom prst="rect">
              <a:avLst/>
            </a:prstGeom>
            <a:noFill/>
            <a:ln>
              <a:noFill/>
            </a:ln>
          </p:spPr>
        </p:pic>
      </p:grpSp>
      <p:pic>
        <p:nvPicPr>
          <p:cNvPr id="1227" name="Google Shape;1227;p128"/>
          <p:cNvPicPr preferRelativeResize="0"/>
          <p:nvPr/>
        </p:nvPicPr>
        <p:blipFill>
          <a:blip r:embed="rId10">
            <a:alphaModFix/>
          </a:blip>
          <a:stretch>
            <a:fillRect/>
          </a:stretch>
        </p:blipFill>
        <p:spPr>
          <a:xfrm>
            <a:off x="8003175" y="4760476"/>
            <a:ext cx="1884550" cy="1261474"/>
          </a:xfrm>
          <a:prstGeom prst="rect">
            <a:avLst/>
          </a:prstGeom>
          <a:noFill/>
          <a:ln>
            <a:noFill/>
          </a:ln>
        </p:spPr>
      </p:pic>
      <p:pic>
        <p:nvPicPr>
          <p:cNvPr id="1228" name="Google Shape;1228;p128"/>
          <p:cNvPicPr preferRelativeResize="0"/>
          <p:nvPr/>
        </p:nvPicPr>
        <p:blipFill>
          <a:blip r:embed="rId11">
            <a:alphaModFix/>
          </a:blip>
          <a:stretch>
            <a:fillRect/>
          </a:stretch>
        </p:blipFill>
        <p:spPr>
          <a:xfrm>
            <a:off x="8003175" y="3082431"/>
            <a:ext cx="1884550" cy="1226908"/>
          </a:xfrm>
          <a:prstGeom prst="rect">
            <a:avLst/>
          </a:prstGeom>
          <a:noFill/>
          <a:ln>
            <a:noFill/>
          </a:ln>
        </p:spPr>
      </p:pic>
      <p:pic>
        <p:nvPicPr>
          <p:cNvPr descr="young woman using the mobile phone while drinking coffee or tea at home - happy woman kitchen phone stock pictures, royalty-free photos &amp; images" id="1229" name="Google Shape;1229;p128"/>
          <p:cNvPicPr preferRelativeResize="0"/>
          <p:nvPr/>
        </p:nvPicPr>
        <p:blipFill>
          <a:blip r:embed="rId12">
            <a:alphaModFix/>
          </a:blip>
          <a:stretch>
            <a:fillRect/>
          </a:stretch>
        </p:blipFill>
        <p:spPr>
          <a:xfrm>
            <a:off x="8003175" y="1374933"/>
            <a:ext cx="1884550" cy="125636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Headache treatment options</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graphicFrame>
        <p:nvGraphicFramePr>
          <p:cNvPr id="1240" name="Google Shape;1240;p129"/>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Postpartum recovery asks a lot from you. Find gentle tips that support healing and help you settle into life with your new baby.</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8"/>
                        </a:rPr>
                        <a:t>https://healthplan.crestnerhealth.com/obgyn/recovery/new-mother-taking-care-yourself-after-birth</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9"/>
                        </a:rPr>
                        <a:t>https://healthplan.crestnerhealth.com/obgyn/recovery/new-mother-taking-care-yourself-after-birth?language_content_entity=es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There’s no “right” way to feel after having a baby. Many people face emotional ups and downs. This simple check-in can help you understand yours.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0"/>
                        </a:rPr>
                        <a:t>https://healthplan.crestnerhealth.com/obgyn/management/postpartum-depression-risk-assessment</a:t>
                      </a:r>
                      <a:r>
                        <a:rPr lang="en-US" sz="1100" u="sng">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pic>
        <p:nvPicPr>
          <p:cNvPr descr="A person holding a baby and a dog&#10;&#10;AI-generated content may be incorrect." id="1241" name="Google Shape;1241;p129"/>
          <p:cNvPicPr preferRelativeResize="0"/>
          <p:nvPr/>
        </p:nvPicPr>
        <p:blipFill>
          <a:blip r:embed="rId11">
            <a:alphaModFix/>
          </a:blip>
          <a:stretch>
            <a:fillRect/>
          </a:stretch>
        </p:blipFill>
        <p:spPr>
          <a:xfrm>
            <a:off x="7983194" y="1296470"/>
            <a:ext cx="1973600" cy="1314068"/>
          </a:xfrm>
          <a:prstGeom prst="rect">
            <a:avLst/>
          </a:prstGeom>
          <a:noFill/>
          <a:ln>
            <a:noFill/>
          </a:ln>
        </p:spPr>
      </p:pic>
      <p:pic>
        <p:nvPicPr>
          <p:cNvPr descr="A person kissing a baby&#10;&#10;AI-generated content may be incorrect." id="1242" name="Google Shape;1242;p129"/>
          <p:cNvPicPr preferRelativeResize="0"/>
          <p:nvPr/>
        </p:nvPicPr>
        <p:blipFill>
          <a:blip r:embed="rId12">
            <a:alphaModFix/>
          </a:blip>
          <a:stretch>
            <a:fillRect/>
          </a:stretch>
        </p:blipFill>
        <p:spPr>
          <a:xfrm>
            <a:off x="7976850" y="3053625"/>
            <a:ext cx="1986300" cy="1320650"/>
          </a:xfrm>
          <a:prstGeom prst="rect">
            <a:avLst/>
          </a:prstGeom>
          <a:noFill/>
          <a:ln>
            <a:noFill/>
          </a:ln>
        </p:spPr>
      </p:pic>
      <p:graphicFrame>
        <p:nvGraphicFramePr>
          <p:cNvPr id="1243" name="Google Shape;1243;p129"/>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652425"/>
                <a:gridCol w="3842725"/>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Neurologists can’t exactly ask you, “Does it hurt when I do this?” when assessing your nervous system. Here’s what you can expect at your first appointment instead.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3"/>
                        </a:rPr>
                        <a:t>https://healthplan.crestnerhealth.com/brain-health/diagnosis/neurological-exam</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4"/>
                        </a:rPr>
                        <a:t>https://healthplan.crestnerhealth.com/es/brain-health/diagnosis/examen-neurologico</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Stress may be a major factor in your headaches, but deep breathing alone isn’t enough to whisk the pain away. Click here for the full list of prevention and treatment tips.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5"/>
                        </a:rPr>
                        <a:t>https://healthplan.crestnerhealth.com/brain-health/types/tension-headaches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6"/>
                        </a:rPr>
                        <a:t>https://healthplan.crestnerhealth.com/es/brain-health/types/cefaleas-tensionales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Nobody gets a headache and thinks, “Needles, please!” But if stubborn migraines refuse to move out, a nerve block may be the muscle you need to evict them.</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7"/>
                        </a:rPr>
                        <a:t>https://healthplan.crestnerhealth.com/orthopedics/treatment/nerve-blocks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8"/>
                        </a:rPr>
                        <a:t>https://healthplan.crestnerhealth.com/es/orthopedics/treatment/bloqueos-de-nervios</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44" name="Google Shape;1244;p129"/>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45" name="Google Shape;1245;p129"/>
          <p:cNvGrpSpPr/>
          <p:nvPr/>
        </p:nvGrpSpPr>
        <p:grpSpPr>
          <a:xfrm>
            <a:off x="10708360" y="2261188"/>
            <a:ext cx="681600" cy="681600"/>
            <a:chOff x="10294125" y="2443000"/>
            <a:chExt cx="681600" cy="681600"/>
          </a:xfrm>
        </p:grpSpPr>
        <p:sp>
          <p:nvSpPr>
            <p:cNvPr id="1246" name="Google Shape;1246;p129"/>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7" name="Google Shape;1247;p129"/>
            <p:cNvPicPr preferRelativeResize="0"/>
            <p:nvPr/>
          </p:nvPicPr>
          <p:blipFill>
            <a:blip r:embed="rId19">
              <a:alphaModFix/>
            </a:blip>
            <a:stretch>
              <a:fillRect/>
            </a:stretch>
          </p:blipFill>
          <p:spPr>
            <a:xfrm>
              <a:off x="10401437" y="2562524"/>
              <a:ext cx="466975" cy="442550"/>
            </a:xfrm>
            <a:prstGeom prst="rect">
              <a:avLst/>
            </a:prstGeom>
            <a:noFill/>
            <a:ln>
              <a:noFill/>
            </a:ln>
          </p:spPr>
        </p:pic>
      </p:grpSp>
      <p:pic>
        <p:nvPicPr>
          <p:cNvPr id="1248" name="Google Shape;1248;p129"/>
          <p:cNvPicPr preferRelativeResize="0"/>
          <p:nvPr/>
        </p:nvPicPr>
        <p:blipFill>
          <a:blip r:embed="rId20">
            <a:alphaModFix/>
          </a:blip>
          <a:stretch>
            <a:fillRect/>
          </a:stretch>
        </p:blipFill>
        <p:spPr>
          <a:xfrm>
            <a:off x="7929269" y="1451558"/>
            <a:ext cx="1852150" cy="1234767"/>
          </a:xfrm>
          <a:prstGeom prst="rect">
            <a:avLst/>
          </a:prstGeom>
          <a:noFill/>
          <a:ln>
            <a:noFill/>
          </a:ln>
        </p:spPr>
      </p:pic>
      <p:pic>
        <p:nvPicPr>
          <p:cNvPr descr="yoga in bed. this man shows how to create a peaceful morning routine - man deep breathing stock pictures, royalty-free photos &amp; images" id="1249" name="Google Shape;1249;p129"/>
          <p:cNvPicPr preferRelativeResize="0"/>
          <p:nvPr/>
        </p:nvPicPr>
        <p:blipFill>
          <a:blip r:embed="rId21">
            <a:alphaModFix/>
          </a:blip>
          <a:stretch>
            <a:fillRect/>
          </a:stretch>
        </p:blipFill>
        <p:spPr>
          <a:xfrm>
            <a:off x="7929275" y="3116988"/>
            <a:ext cx="1852163" cy="1234775"/>
          </a:xfrm>
          <a:prstGeom prst="rect">
            <a:avLst/>
          </a:prstGeom>
          <a:noFill/>
          <a:ln>
            <a:noFill/>
          </a:ln>
        </p:spPr>
      </p:pic>
      <p:pic>
        <p:nvPicPr>
          <p:cNvPr id="1250" name="Google Shape;1250;p129"/>
          <p:cNvPicPr preferRelativeResize="0"/>
          <p:nvPr/>
        </p:nvPicPr>
        <p:blipFill>
          <a:blip r:embed="rId22">
            <a:alphaModFix/>
          </a:blip>
          <a:stretch>
            <a:fillRect/>
          </a:stretch>
        </p:blipFill>
        <p:spPr>
          <a:xfrm>
            <a:off x="7909463" y="4775476"/>
            <a:ext cx="1891800" cy="12563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5" name="Shape 1255"/>
        <p:cNvGrpSpPr/>
        <p:nvPr/>
      </p:nvGrpSpPr>
      <p:grpSpPr>
        <a:xfrm>
          <a:off x="0" y="0"/>
          <a:ext cx="0" cy="0"/>
          <a:chOff x="0" y="0"/>
          <a:chExt cx="0" cy="0"/>
        </a:xfrm>
      </p:grpSpPr>
      <p:graphicFrame>
        <p:nvGraphicFramePr>
          <p:cNvPr id="1256" name="Google Shape;1256;p130"/>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This big day comes with big feelings. Begin your delivery journey with confidence by following this step-by-step guide through the first signs of labor to meeting your baby.</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3"/>
                        </a:rPr>
                        <a:t>https://healthplan.crestnerhealth.com/obgyn/treatment/labor</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4"/>
                        </a:rPr>
                        <a:t>https://healthplan.crestnerhealth.com/obgyn/treatment/labor?language_content_entity=es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first breaths to first checks, here’s what to expect from those early moments in the delivery room—and how you can be part of them.</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5"/>
                        </a:rPr>
                        <a:t>https://healthplan.crestnerhealth.com/obgyn/treatment/newborn-care-delivery-room</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6"/>
                        </a:rPr>
                        <a:t>https://healthplan.crestnerhealth.com/obgyn/treatment/newborn-care-delivery-room?language_content_entity=es</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Whether planned or unexpected, a C-section feels easier when you understand each step. This guide takes you through the entire experience so you know exactly what’s ahead.</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7"/>
                        </a:rPr>
                        <a:t>https://healthplan.crestnerhealth.com/obgyn/treatment/cesarean-section</a:t>
                      </a:r>
                      <a:r>
                        <a:rPr lang="en-US" sz="1100">
                          <a:solidFill>
                            <a:srgbClr val="132D77"/>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8"/>
                        </a:rPr>
                        <a:t>https://healthplan.crestnerhealth.com/obgyn/treatment/cesarean-section?language_content_entity=es</a:t>
                      </a:r>
                      <a:r>
                        <a:rPr lang="en-US" sz="1100">
                          <a:solidFill>
                            <a:srgbClr val="132D77"/>
                          </a:solidFill>
                          <a:latin typeface="Plus Jakarta Sans"/>
                          <a:ea typeface="Plus Jakarta Sans"/>
                          <a:cs typeface="Plus Jakarta Sans"/>
                          <a:sym typeface="Plus Jakarta Sans"/>
                        </a:rPr>
                        <a:t> </a:t>
                      </a:r>
                      <a:endParaRPr b="1"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57" name="Google Shape;1257;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Headaches during pregnancy</a:t>
            </a:r>
            <a:endParaRPr/>
          </a:p>
        </p:txBody>
      </p:sp>
      <p:sp>
        <p:nvSpPr>
          <p:cNvPr id="1258" name="Google Shape;1258;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person and person smiling&#10;&#10;AI-generated content may be incorrect." id="1259" name="Google Shape;1259;p130"/>
          <p:cNvPicPr preferRelativeResize="0"/>
          <p:nvPr/>
        </p:nvPicPr>
        <p:blipFill>
          <a:blip r:embed="rId9">
            <a:alphaModFix/>
          </a:blip>
          <a:stretch>
            <a:fillRect/>
          </a:stretch>
        </p:blipFill>
        <p:spPr>
          <a:xfrm>
            <a:off x="8003325" y="1448961"/>
            <a:ext cx="1888050" cy="1255064"/>
          </a:xfrm>
          <a:prstGeom prst="rect">
            <a:avLst/>
          </a:prstGeom>
          <a:noFill/>
          <a:ln>
            <a:noFill/>
          </a:ln>
        </p:spPr>
      </p:pic>
      <p:pic>
        <p:nvPicPr>
          <p:cNvPr descr="A person holding a baby&#10;&#10;AI-generated content may be incorrect." id="1260" name="Google Shape;1260;p130"/>
          <p:cNvPicPr preferRelativeResize="0"/>
          <p:nvPr/>
        </p:nvPicPr>
        <p:blipFill>
          <a:blip r:embed="rId10">
            <a:alphaModFix/>
          </a:blip>
          <a:stretch>
            <a:fillRect/>
          </a:stretch>
        </p:blipFill>
        <p:spPr>
          <a:xfrm>
            <a:off x="8114638" y="3239225"/>
            <a:ext cx="1665413" cy="1262100"/>
          </a:xfrm>
          <a:prstGeom prst="rect">
            <a:avLst/>
          </a:prstGeom>
          <a:noFill/>
          <a:ln>
            <a:noFill/>
          </a:ln>
        </p:spPr>
      </p:pic>
      <p:pic>
        <p:nvPicPr>
          <p:cNvPr descr="A person lying in a hospital bed holding a baby&#10;&#10;AI-generated content may be incorrect." id="1261" name="Google Shape;1261;p130"/>
          <p:cNvPicPr preferRelativeResize="0"/>
          <p:nvPr/>
        </p:nvPicPr>
        <p:blipFill>
          <a:blip r:embed="rId11">
            <a:alphaModFix/>
          </a:blip>
          <a:stretch>
            <a:fillRect/>
          </a:stretch>
        </p:blipFill>
        <p:spPr>
          <a:xfrm>
            <a:off x="8003319" y="4896375"/>
            <a:ext cx="1888050" cy="1247375"/>
          </a:xfrm>
          <a:prstGeom prst="rect">
            <a:avLst/>
          </a:prstGeom>
          <a:noFill/>
          <a:ln>
            <a:noFill/>
          </a:ln>
        </p:spPr>
      </p:pic>
      <p:graphicFrame>
        <p:nvGraphicFramePr>
          <p:cNvPr id="1262" name="Google Shape;1262;p130"/>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138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symptoms hit differently during pregnancy—and migraines can be one of them. The good news: They don’t harm your baby. Here’s what to know and how to find relief.</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2"/>
                        </a:rPr>
                        <a:t>https://healthplan.crestnerhealth.com/obgyn/related-conditions/migraine-headaches-during-pregnancy</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3"/>
                        </a:rPr>
                        <a:t>https://healthplan.crestnerhealth.com/es/obgyn/related-conditions/migranas-durante-el-embarazo</a:t>
                      </a:r>
                      <a:r>
                        <a:rPr lang="en-US" sz="1100">
                          <a:solidFill>
                            <a:schemeClr val="accent3"/>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04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If migraines start during pregnancy, they can feel like they come out of nowhere. In reality, changing hormones are often the reason. Here’s how it all connects.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4"/>
                        </a:rPr>
                        <a:t>https://healthplan.crestnerhealth.com/brain-health/definition/how-migraine-happens</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5"/>
                        </a:rPr>
                        <a:t>https://healthplan.crestnerhealth.com/es/brain-health/definition/como-se-presenta-una-migrana</a:t>
                      </a:r>
                      <a:r>
                        <a:rPr lang="en-US" sz="1100">
                          <a:solidFill>
                            <a:schemeClr val="accent3"/>
                          </a:solidFill>
                          <a:latin typeface="Plus Jakarta Sans"/>
                          <a:ea typeface="Plus Jakarta Sans"/>
                          <a:cs typeface="Plus Jakarta Sans"/>
                          <a:sym typeface="Plus Jakarta Sans"/>
                        </a:rPr>
                        <a:t> </a:t>
                      </a:r>
                      <a:endParaRPr sz="1100" u="sng">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130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Some find that their headaches get better during pregnancy. Others ... don’t. Fortunately, there are ways to manage them—even when the drugstore is off limits.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16"/>
                        </a:rPr>
                        <a:t>https://healthplan.crestnerhealth.com/obgyn/related-conditions/headaches-early-pregnancy</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rgbClr val="132D77"/>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rgbClr val="132D77"/>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17"/>
                        </a:rPr>
                        <a:t>https://healthplan.crestnerhealth.com/es/obgyn/related-conditions/dolores-de-cabeza-en-la-etapa-inicial-del-embarazo</a:t>
                      </a:r>
                      <a:r>
                        <a:rPr lang="en-US" sz="1100">
                          <a:solidFill>
                            <a:srgbClr val="132D77"/>
                          </a:solidFill>
                          <a:latin typeface="Plus Jakarta Sans"/>
                          <a:ea typeface="Plus Jakarta Sans"/>
                          <a:cs typeface="Plus Jakarta Sans"/>
                          <a:sym typeface="Plus Jakarta Sans"/>
                        </a:rPr>
                        <a:t> </a:t>
                      </a:r>
                      <a:endParaRPr sz="1100">
                        <a:solidFill>
                          <a:srgbClr val="132D77"/>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sp>
        <p:nvSpPr>
          <p:cNvPr id="1263" name="Google Shape;1263;p130"/>
          <p:cNvSpPr txBox="1"/>
          <p:nvPr/>
        </p:nvSpPr>
        <p:spPr>
          <a:xfrm>
            <a:off x="10064531"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64" name="Google Shape;1264;p130"/>
          <p:cNvGrpSpPr/>
          <p:nvPr/>
        </p:nvGrpSpPr>
        <p:grpSpPr>
          <a:xfrm>
            <a:off x="10716881" y="2730513"/>
            <a:ext cx="681600" cy="681600"/>
            <a:chOff x="10294125" y="1691525"/>
            <a:chExt cx="681600" cy="681600"/>
          </a:xfrm>
        </p:grpSpPr>
        <p:sp>
          <p:nvSpPr>
            <p:cNvPr id="1265" name="Google Shape;1265;p130"/>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66" name="Google Shape;1266;p130"/>
            <p:cNvPicPr preferRelativeResize="0"/>
            <p:nvPr/>
          </p:nvPicPr>
          <p:blipFill>
            <a:blip r:embed="rId18">
              <a:alphaModFix/>
            </a:blip>
            <a:stretch>
              <a:fillRect/>
            </a:stretch>
          </p:blipFill>
          <p:spPr>
            <a:xfrm>
              <a:off x="10419913" y="1813734"/>
              <a:ext cx="430025" cy="437175"/>
            </a:xfrm>
            <a:prstGeom prst="rect">
              <a:avLst/>
            </a:prstGeom>
            <a:noFill/>
            <a:ln>
              <a:noFill/>
            </a:ln>
          </p:spPr>
        </p:pic>
      </p:grpSp>
      <p:pic>
        <p:nvPicPr>
          <p:cNvPr descr="black woman enjoying pregnancy at home - pregnancy stock pictures, royalty-free photos &amp; images" id="1267" name="Google Shape;1267;p130"/>
          <p:cNvPicPr preferRelativeResize="0"/>
          <p:nvPr/>
        </p:nvPicPr>
        <p:blipFill>
          <a:blip r:embed="rId19">
            <a:alphaModFix/>
          </a:blip>
          <a:stretch>
            <a:fillRect/>
          </a:stretch>
        </p:blipFill>
        <p:spPr>
          <a:xfrm>
            <a:off x="7946702" y="1536250"/>
            <a:ext cx="1899548" cy="1264725"/>
          </a:xfrm>
          <a:prstGeom prst="rect">
            <a:avLst/>
          </a:prstGeom>
          <a:noFill/>
          <a:ln>
            <a:noFill/>
          </a:ln>
        </p:spPr>
      </p:pic>
      <p:pic>
        <p:nvPicPr>
          <p:cNvPr descr="pregnant woman resting on sofa drinking coffee - pregnancy stock pictures, royalty-free photos &amp; images" id="1268" name="Google Shape;1268;p130"/>
          <p:cNvPicPr preferRelativeResize="0"/>
          <p:nvPr/>
        </p:nvPicPr>
        <p:blipFill>
          <a:blip r:embed="rId20">
            <a:alphaModFix/>
          </a:blip>
          <a:stretch>
            <a:fillRect/>
          </a:stretch>
        </p:blipFill>
        <p:spPr>
          <a:xfrm>
            <a:off x="7972025" y="3195359"/>
            <a:ext cx="1848900" cy="1231004"/>
          </a:xfrm>
          <a:prstGeom prst="rect">
            <a:avLst/>
          </a:prstGeom>
          <a:noFill/>
          <a:ln>
            <a:noFill/>
          </a:ln>
        </p:spPr>
      </p:pic>
      <p:pic>
        <p:nvPicPr>
          <p:cNvPr id="1269" name="Google Shape;1269;p130"/>
          <p:cNvPicPr preferRelativeResize="0"/>
          <p:nvPr/>
        </p:nvPicPr>
        <p:blipFill>
          <a:blip r:embed="rId21">
            <a:alphaModFix/>
          </a:blip>
          <a:stretch>
            <a:fillRect/>
          </a:stretch>
        </p:blipFill>
        <p:spPr>
          <a:xfrm>
            <a:off x="7946700" y="4802802"/>
            <a:ext cx="1899550" cy="127626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4" name="Shape 1274"/>
        <p:cNvGrpSpPr/>
        <p:nvPr/>
      </p:nvGrpSpPr>
      <p:grpSpPr>
        <a:xfrm>
          <a:off x="0" y="0"/>
          <a:ext cx="0" cy="0"/>
          <a:chOff x="0" y="0"/>
          <a:chExt cx="0" cy="0"/>
        </a:xfrm>
      </p:grpSpPr>
      <p:sp>
        <p:nvSpPr>
          <p:cNvPr id="1275" name="Google Shape;1275;p131"/>
          <p:cNvSpPr txBox="1"/>
          <p:nvPr>
            <p:ph type="title"/>
          </p:nvPr>
        </p:nvSpPr>
        <p:spPr>
          <a:xfrm>
            <a:off x="414300" y="-34050"/>
            <a:ext cx="112062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Headaches in children</a:t>
            </a:r>
            <a:endParaRPr/>
          </a:p>
        </p:txBody>
      </p:sp>
      <p:sp>
        <p:nvSpPr>
          <p:cNvPr id="1276" name="Google Shape;1276;p131"/>
          <p:cNvSpPr txBox="1"/>
          <p:nvPr/>
        </p:nvSpPr>
        <p:spPr>
          <a:xfrm>
            <a:off x="414300" y="6405350"/>
            <a:ext cx="111951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77" name="Google Shape;1277;p131"/>
          <p:cNvGraphicFramePr/>
          <p:nvPr/>
        </p:nvGraphicFramePr>
        <p:xfrm>
          <a:off x="414288" y="647538"/>
          <a:ext cx="3000000" cy="3000000"/>
        </p:xfrm>
        <a:graphic>
          <a:graphicData uri="http://schemas.openxmlformats.org/drawingml/2006/table">
            <a:tbl>
              <a:tblPr>
                <a:noFill/>
                <a:tableStyleId>{F31BC533-D74B-4FDD-A32D-90166FED07F8}</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6806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Kids get headaches, too. Figuring out why can feel like a guessing game no parent asked to play. Learn what types are common, what symptoms matter, and when it’s time to call the doctor.</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https://healthplan.crestnerhealth.com/brain-health/diagnosis/kids-headaches-diagnosis-difficult</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3765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Bandages fix scraped knees. Snacks fix many moods. But recurring headaches call for a different plan. Learn how neurological exams help doctors investigate symptoms.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7F5EB"/>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4"/>
                        </a:rPr>
                        <a:t>https://healthplan.crestnerhealth.com/brain-health/diagnosis/neurological-exam-children</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5"/>
                        </a:rPr>
                        <a:t>https://healthplan.crestnerhealth.com/es/brain-health/diagnosis/examen-neurologico-del-nino</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When your child says, “My head hurts,” it helps to know what could be behind it. Explore a parent-friendly guide to kids’ headaches, from common causes to warning signs.</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r>
                        <a:rPr lang="en-US" sz="1100" u="sng">
                          <a:solidFill>
                            <a:schemeClr val="hlink"/>
                          </a:solidFill>
                          <a:latin typeface="Plus Jakarta Sans"/>
                          <a:ea typeface="Plus Jakarta Sans"/>
                          <a:cs typeface="Plus Jakarta Sans"/>
                          <a:sym typeface="Plus Jakarta Sans"/>
                          <a:hlinkClick r:id="rId6"/>
                        </a:rPr>
                        <a:t>https://healthplan.crestnerhealth.com/brain-health/types/headaches-children</a:t>
                      </a:r>
                      <a:r>
                        <a:rPr lang="en-US" sz="1100">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hlink"/>
                          </a:solidFill>
                          <a:latin typeface="Plus Jakarta Sans"/>
                          <a:ea typeface="Plus Jakarta Sans"/>
                          <a:cs typeface="Plus Jakarta Sans"/>
                          <a:sym typeface="Plus Jakarta Sans"/>
                          <a:hlinkClick r:id="rId7"/>
                        </a:rPr>
                        <a:t>https://healthplan.crestnerhealth.com/es/brain-health/types/dolores-de-cabeza-en-ninos</a:t>
                      </a:r>
                      <a:r>
                        <a:rPr lang="en-US" sz="1100">
                          <a:solidFill>
                            <a:schemeClr val="accent3"/>
                          </a:solidFill>
                          <a:latin typeface="Plus Jakarta Sans"/>
                          <a:ea typeface="Plus Jakarta Sans"/>
                          <a:cs typeface="Plus Jakarta Sans"/>
                          <a:sym typeface="Plus Jakarta Sans"/>
                        </a:rPr>
                        <a:t> </a:t>
                      </a:r>
                      <a:endParaRPr b="1"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1278" name="Google Shape;1278;p131"/>
          <p:cNvSpPr txBox="1"/>
          <p:nvPr/>
        </p:nvSpPr>
        <p:spPr>
          <a:xfrm>
            <a:off x="10012947" y="31193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79" name="Google Shape;1279;p131"/>
          <p:cNvGrpSpPr/>
          <p:nvPr/>
        </p:nvGrpSpPr>
        <p:grpSpPr>
          <a:xfrm>
            <a:off x="10708360" y="2261188"/>
            <a:ext cx="681600" cy="681600"/>
            <a:chOff x="10294125" y="2443000"/>
            <a:chExt cx="681600" cy="681600"/>
          </a:xfrm>
        </p:grpSpPr>
        <p:sp>
          <p:nvSpPr>
            <p:cNvPr id="1280" name="Google Shape;1280;p131"/>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81" name="Google Shape;1281;p131"/>
            <p:cNvPicPr preferRelativeResize="0"/>
            <p:nvPr/>
          </p:nvPicPr>
          <p:blipFill>
            <a:blip r:embed="rId8">
              <a:alphaModFix/>
            </a:blip>
            <a:stretch>
              <a:fillRect/>
            </a:stretch>
          </p:blipFill>
          <p:spPr>
            <a:xfrm>
              <a:off x="10401437" y="2562524"/>
              <a:ext cx="466975" cy="442550"/>
            </a:xfrm>
            <a:prstGeom prst="rect">
              <a:avLst/>
            </a:prstGeom>
            <a:noFill/>
            <a:ln>
              <a:noFill/>
            </a:ln>
          </p:spPr>
        </p:pic>
      </p:grpSp>
      <p:pic>
        <p:nvPicPr>
          <p:cNvPr id="1282" name="Google Shape;1282;p131"/>
          <p:cNvPicPr preferRelativeResize="0"/>
          <p:nvPr/>
        </p:nvPicPr>
        <p:blipFill>
          <a:blip r:embed="rId9">
            <a:alphaModFix/>
          </a:blip>
          <a:stretch>
            <a:fillRect/>
          </a:stretch>
        </p:blipFill>
        <p:spPr>
          <a:xfrm>
            <a:off x="7959500" y="1540425"/>
            <a:ext cx="1847025" cy="1210114"/>
          </a:xfrm>
          <a:prstGeom prst="rect">
            <a:avLst/>
          </a:prstGeom>
          <a:noFill/>
          <a:ln>
            <a:noFill/>
          </a:ln>
        </p:spPr>
      </p:pic>
      <p:pic>
        <p:nvPicPr>
          <p:cNvPr descr="view of a doctor waist up and her hand is pointing to a colored yellow zone of a brain model in her office. a doctor shows a brain model in her office - neurologist stock pictures, royalty-free photos &amp; images" id="1283" name="Google Shape;1283;p131"/>
          <p:cNvPicPr preferRelativeResize="0"/>
          <p:nvPr/>
        </p:nvPicPr>
        <p:blipFill>
          <a:blip r:embed="rId10">
            <a:alphaModFix/>
          </a:blip>
          <a:stretch>
            <a:fillRect/>
          </a:stretch>
        </p:blipFill>
        <p:spPr>
          <a:xfrm>
            <a:off x="7959500" y="3193008"/>
            <a:ext cx="1847025" cy="1231342"/>
          </a:xfrm>
          <a:prstGeom prst="rect">
            <a:avLst/>
          </a:prstGeom>
          <a:noFill/>
          <a:ln>
            <a:noFill/>
          </a:ln>
        </p:spPr>
      </p:pic>
      <p:pic>
        <p:nvPicPr>
          <p:cNvPr id="1284" name="Google Shape;1284;p131"/>
          <p:cNvPicPr preferRelativeResize="0"/>
          <p:nvPr/>
        </p:nvPicPr>
        <p:blipFill>
          <a:blip r:embed="rId11">
            <a:alphaModFix/>
          </a:blip>
          <a:stretch>
            <a:fillRect/>
          </a:stretch>
        </p:blipFill>
        <p:spPr>
          <a:xfrm>
            <a:off x="8005222" y="4866800"/>
            <a:ext cx="1755591" cy="12546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